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8404800"/>
  <p:notesSz cx="6858000" cy="9144000"/>
  <p:embeddedFontLst>
    <p:embeddedFont>
      <p:font typeface="Calibri" panose="020F0502020204030204"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5C6E25-CAEA-9E7D-0EC5-FCC6CE8E2B1A}" name="Gabard-Durnam, Laurel" initials="GDL" userId="S::laurel.gabard-durnam@northeastern.edu::bc17a1f0-f299-4b6c-bd4c-c80db376514f" providerId="AD"/>
  <p188:author id="{3F48322D-04D2-3C56-DD47-32AADFB8DFD4}" name="Psyche Loui" initials="PL" userId="Psyche Loui" providerId="None"/>
  <p188:author id="{8443ED59-20C7-4FDF-8DCA-8A14D1AA1C8C}" name="Microsoft Office User" initials="MOU" userId="Microsoft Office User" providerId="None"/>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36E12"/>
    <a:srgbClr val="CB86BA"/>
    <a:srgbClr val="CFC6D8"/>
    <a:srgbClr val="CA99A4"/>
    <a:srgbClr val="159BD4"/>
    <a:srgbClr val="161693"/>
    <a:srgbClr val="E7D3E1"/>
    <a:srgbClr val="F50005"/>
    <a:srgbClr val="9A0000"/>
    <a:srgbClr val="616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6296"/>
  </p:normalViewPr>
  <p:slideViewPr>
    <p:cSldViewPr snapToGrid="0" snapToObjects="1">
      <p:cViewPr>
        <p:scale>
          <a:sx n="57" d="100"/>
          <a:sy n="57" d="100"/>
        </p:scale>
        <p:origin x="-8552" y="-9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5" Type="http://schemas.openxmlformats.org/officeDocument/2006/relationships/font" Target="fonts/font2.fntdata"/><Relationship Id="rId15" Type="http://schemas.openxmlformats.org/officeDocument/2006/relationships/theme" Target="theme/theme1.xml"/><Relationship Id="rId4" Type="http://schemas.openxmlformats.org/officeDocument/2006/relationships/font" Target="fonts/font1.fntdata"/><Relationship Id="rId14" Type="http://schemas.openxmlformats.org/officeDocument/2006/relationships/viewProps" Target="view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7AA598BB-276D-754C-B0D2-6D5E1139401F}" authorId="{69476EAC-FB54-8C2F-AB79-40A1C2D50B41}" created="2023-08-21T20:00:17.176">
    <ac:deMkLst xmlns:ac="http://schemas.microsoft.com/office/drawing/2013/main/command">
      <pc:docMk xmlns:pc="http://schemas.microsoft.com/office/powerpoint/2013/main/command"/>
      <pc:sldMk xmlns:pc="http://schemas.microsoft.com/office/powerpoint/2013/main/command" cId="0" sldId="256"/>
      <ac:picMk id="1038" creationId="{D7FE796D-9AC7-8EC6-755C-6BF6D89D2653}"/>
    </ac:deMkLst>
    <p188:txBody>
      <a:bodyPr/>
      <a:lstStyle/>
      <a:p>
        <a:r>
          <a:rPr lang="en-US"/>
          <a:t>Update to have same color+font, etc
</a:t>
        </a:r>
      </a:p>
    </p188:txBody>
  </p188:cm>
  <p188:cm id="{3400F577-BCEA-A941-B52D-CBE42ED899A3}" authorId="{3F48322D-04D2-3C56-DD47-32AADFB8DFD4}" created="2023-09-04T13:26:59.481">
    <ac:txMkLst xmlns:ac="http://schemas.microsoft.com/office/drawing/2013/main/command">
      <pc:docMk xmlns:pc="http://schemas.microsoft.com/office/powerpoint/2013/main/command"/>
      <pc:sldMk xmlns:pc="http://schemas.microsoft.com/office/powerpoint/2013/main/command" cId="0" sldId="256"/>
      <ac:spMk id="87" creationId="{00000000-0000-0000-0000-000000000000}"/>
      <ac:txMk cp="1621" len="16">
        <ac:context len="1664" hash="702120078"/>
      </ac:txMk>
    </ac:txMkLst>
    <p188:pos x="7159793" y="29098107"/>
    <p188:txBody>
      <a:bodyPr/>
      <a:lstStyle/>
      <a:p>
        <a:r>
          <a:rPr lang="en-US"/>
          <a:t>Across ages 5 to 24? How would you sample to make sure there are enough adolescents?</a:t>
        </a:r>
      </a:p>
    </p188:txBody>
  </p188:cm>
  <p188:cm id="{758B5326-5D58-3D48-AA39-18CB71CA0A9F}" authorId="{3F48322D-04D2-3C56-DD47-32AADFB8DFD4}" created="2023-09-04T13:29:44.937">
    <ac:deMkLst xmlns:ac="http://schemas.microsoft.com/office/drawing/2013/main/command">
      <pc:docMk xmlns:pc="http://schemas.microsoft.com/office/powerpoint/2013/main/command"/>
      <pc:sldMk xmlns:pc="http://schemas.microsoft.com/office/powerpoint/2013/main/command" cId="0" sldId="256"/>
      <ac:spMk id="87" creationId="{00000000-0000-0000-0000-000000000000}"/>
    </ac:deMkLst>
    <p188:txBody>
      <a:bodyPr/>
      <a:lstStyle/>
      <a:p>
        <a:r>
          <a:rPr lang="en-US"/>
          <a:t>Only for original melodies? How does this hypothesis apply to the prediction error aspect of the previous panel?</a:t>
        </a:r>
      </a:p>
    </p188:txBody>
  </p188:cm>
  <p188:cm id="{0A53105A-63CD-CB47-B3E6-3899DF2F39C4}" authorId="{3F48322D-04D2-3C56-DD47-32AADFB8DFD4}" created="2023-09-04T13:36:00.052">
    <ac:txMkLst xmlns:ac="http://schemas.microsoft.com/office/drawing/2013/main/command">
      <pc:docMk xmlns:pc="http://schemas.microsoft.com/office/powerpoint/2013/main/command"/>
      <pc:sldMk xmlns:pc="http://schemas.microsoft.com/office/powerpoint/2013/main/command" cId="0" sldId="256"/>
      <ac:spMk id="72" creationId="{C03AA2C8-B5E0-F707-0CE4-EFDF24DF989E}"/>
      <ac:txMk cp="26" len="29">
        <ac:context len="205" hash="332000560"/>
      </ac:txMk>
    </ac:txMkLst>
    <p188:pos x="10671472" y="842251"/>
    <p188:txBody>
      <a:bodyPr/>
      <a:lstStyle/>
      <a:p>
        <a:r>
          <a:rPr lang="en-US"/>
          <a:t>The two panels above don’t show anything in the striatum. You’re better off showing the NAcc functional connectivity results your ICMPC poster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1470025" y="685800"/>
            <a:ext cx="391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6285233"/>
            <a:ext cx="37307520"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20171413"/>
            <a:ext cx="329184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9414513"/>
            <a:ext cx="18568032"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4028420"/>
            <a:ext cx="18568032"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9414513"/>
            <a:ext cx="18659477"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4028420"/>
            <a:ext cx="18659477"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5529588"/>
            <a:ext cx="22219920" cy="272923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5529588"/>
            <a:ext cx="22219920" cy="27292300"/>
          </a:xfrm>
          <a:prstGeom prst="rect">
            <a:avLst/>
          </a:prstGeom>
          <a:noFill/>
          <a:ln>
            <a:noFill/>
          </a:ln>
        </p:spPr>
      </p:sp>
      <p:sp>
        <p:nvSpPr>
          <p:cNvPr id="64" name="Google Shape;64;p11"/>
          <p:cNvSpPr txBox="1">
            <a:spLocks noGrp="1"/>
          </p:cNvSpPr>
          <p:nvPr>
            <p:ph type="body" idx="1"/>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761854" y="3479167"/>
            <a:ext cx="24367493"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9868515" y="13585826"/>
            <a:ext cx="3254629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66116" y="4396107"/>
            <a:ext cx="32546293"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4.png"/><Relationship Id="rId26" Type="http://schemas.openxmlformats.org/officeDocument/2006/relationships/hyperlink" Target="https://doi.org/10.1101/2022.06.17.496615" TargetMode="External"/><Relationship Id="rId3" Type="http://schemas.microsoft.com/office/2018/10/relationships/comments" Target="../comments/modernComment_100_0.xml"/><Relationship Id="rId21" Type="http://schemas.openxmlformats.org/officeDocument/2006/relationships/hyperlink" Target="https://doi.org/10.1111/nyas.14241" TargetMode="External"/><Relationship Id="rId34" Type="http://schemas.openxmlformats.org/officeDocument/2006/relationships/image" Target="../media/image19.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3.png"/><Relationship Id="rId25" Type="http://schemas.openxmlformats.org/officeDocument/2006/relationships/hyperlink" Target="https://doi.org/10.1016/j.neubiorev.2016.07.034" TargetMode="External"/><Relationship Id="rId33"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hyperlink" Target="https://doi.org/10.1525/mp.2010.27.5.377" TargetMode="Externa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hyperlink" Target="https://doi.org/10.1016/j.tics.2018.05.003" TargetMode="External"/><Relationship Id="rId32" Type="http://schemas.openxmlformats.org/officeDocument/2006/relationships/image" Target="../media/image17.png"/><Relationship Id="rId5" Type="http://schemas.openxmlformats.org/officeDocument/2006/relationships/image" Target="../media/image2.png"/><Relationship Id="rId15" Type="http://schemas.microsoft.com/office/2007/relationships/hdphoto" Target="../media/hdphoto1.wdp"/><Relationship Id="rId23" Type="http://schemas.openxmlformats.org/officeDocument/2006/relationships/hyperlink" Target="https://doi.org/10.1016/j.bandc.2013.09.011" TargetMode="External"/><Relationship Id="rId28" Type="http://schemas.openxmlformats.org/officeDocument/2006/relationships/hyperlink" Target="https://doi.org/10.1111/j.0956-7976.2005.00779.x" TargetMode="External"/><Relationship Id="rId36"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5.png"/><Relationship Id="rId31" Type="http://schemas.openxmlformats.org/officeDocument/2006/relationships/hyperlink" Target="https://doi.org/10.1111/nyas.14656" TargetMode="Externa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doi.org/10.1016/S0149-7634(00)00014-2" TargetMode="External"/><Relationship Id="rId27" Type="http://schemas.openxmlformats.org/officeDocument/2006/relationships/hyperlink" Target="https://doi.org/10.1038/s41598-022-15687-5" TargetMode="External"/><Relationship Id="rId30" Type="http://schemas.openxmlformats.org/officeDocument/2006/relationships/hyperlink" Target="https://doi.org/10.1162/jocn_a_02028" TargetMode="External"/><Relationship Id="rId35" Type="http://schemas.microsoft.com/office/2007/relationships/hdphoto" Target="../media/hdphoto2.wdp"/><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pic>
        <p:nvPicPr>
          <p:cNvPr id="75" name="Picture 14">
            <a:extLst>
              <a:ext uri="{FF2B5EF4-FFF2-40B4-BE49-F238E27FC236}">
                <a16:creationId xmlns:a16="http://schemas.microsoft.com/office/drawing/2014/main" id="{901030B2-1490-BDED-3E31-5F0AA8BDC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6362" y="23464140"/>
            <a:ext cx="11501328" cy="6396929"/>
          </a:xfrm>
          <a:prstGeom prst="rect">
            <a:avLst/>
          </a:prstGeom>
          <a:noFill/>
          <a:extLst>
            <a:ext uri="{909E8E84-426E-40DD-AFC4-6F175D3DCCD1}">
              <a14:hiddenFill xmlns:a14="http://schemas.microsoft.com/office/drawing/2010/main">
                <a:solidFill>
                  <a:srgbClr val="FFFFFF"/>
                </a:solidFill>
              </a14:hiddenFill>
            </a:ext>
          </a:extLst>
        </p:spPr>
      </p:pic>
      <p:sp>
        <p:nvSpPr>
          <p:cNvPr id="110" name="Google Shape;121;p1">
            <a:extLst>
              <a:ext uri="{FF2B5EF4-FFF2-40B4-BE49-F238E27FC236}">
                <a16:creationId xmlns:a16="http://schemas.microsoft.com/office/drawing/2014/main" id="{BA7FB950-4E35-5FAD-C3D6-FBFB1EE82F9E}"/>
              </a:ext>
            </a:extLst>
          </p:cNvPr>
          <p:cNvSpPr/>
          <p:nvPr/>
        </p:nvSpPr>
        <p:spPr>
          <a:xfrm>
            <a:off x="29182556" y="29756695"/>
            <a:ext cx="14154244" cy="2465652"/>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endParaRPr lang="en-US" sz="3200" dirty="0">
              <a:latin typeface="Arial" panose="020B0604020202020204" pitchFamily="34" charset="0"/>
              <a:cs typeface="Arial" panose="020B0604020202020204" pitchFamily="34" charset="0"/>
            </a:endParaRPr>
          </a:p>
        </p:txBody>
      </p:sp>
      <p:sp>
        <p:nvSpPr>
          <p:cNvPr id="106" name="Google Shape;121;p1">
            <a:extLst>
              <a:ext uri="{FF2B5EF4-FFF2-40B4-BE49-F238E27FC236}">
                <a16:creationId xmlns:a16="http://schemas.microsoft.com/office/drawing/2014/main" id="{62E7DFA2-EB34-039A-AE91-B9145FAA4444}"/>
              </a:ext>
            </a:extLst>
          </p:cNvPr>
          <p:cNvSpPr/>
          <p:nvPr/>
        </p:nvSpPr>
        <p:spPr>
          <a:xfrm>
            <a:off x="14972371" y="30803420"/>
            <a:ext cx="13658215" cy="3023183"/>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endParaRPr lang="en-US" sz="3200" dirty="0">
              <a:latin typeface="Arial" panose="020B0604020202020204" pitchFamily="34" charset="0"/>
              <a:cs typeface="Arial" panose="020B0604020202020204" pitchFamily="34" charset="0"/>
            </a:endParaRPr>
          </a:p>
        </p:txBody>
      </p:sp>
      <p:sp>
        <p:nvSpPr>
          <p:cNvPr id="84" name="Google Shape;84;p1"/>
          <p:cNvSpPr/>
          <p:nvPr/>
        </p:nvSpPr>
        <p:spPr>
          <a:xfrm>
            <a:off x="710024" y="501352"/>
            <a:ext cx="42499105" cy="4424676"/>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7200" b="1"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Leveraging novel music to examine age-related reward </a:t>
            </a:r>
          </a:p>
          <a:p>
            <a:pPr algn="ctr"/>
            <a:r>
              <a:rPr lang="en-US" sz="7200" b="1"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responses across development</a:t>
            </a:r>
          </a:p>
          <a:p>
            <a:pPr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Nicholas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4800" dirty="0">
                <a:solidFill>
                  <a:schemeClr val="lt1"/>
                </a:solidFill>
                <a:latin typeface="Arial" panose="020B0604020202020204" pitchFamily="34" charset="0"/>
                <a:ea typeface="Helvetica Neue"/>
                <a:cs typeface="Arial" panose="020B0604020202020204" pitchFamily="34" charset="0"/>
                <a:sym typeface="Helvetica Neue"/>
              </a:rPr>
              <a:t>,</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Kelsie L. Lopez, Juliet Y.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Davidow</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1200" dirty="0">
              <a:latin typeface="Arial" panose="020B0604020202020204" pitchFamily="34" charset="0"/>
              <a:cs typeface="Arial" panose="020B0604020202020204" pitchFamily="34" charset="0"/>
            </a:endParaRPr>
          </a:p>
          <a:p>
            <a:pPr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p>
        </p:txBody>
      </p:sp>
      <p:sp>
        <p:nvSpPr>
          <p:cNvPr id="86" name="Google Shape;86;p1"/>
          <p:cNvSpPr/>
          <p:nvPr/>
        </p:nvSpPr>
        <p:spPr>
          <a:xfrm>
            <a:off x="29331764" y="28781886"/>
            <a:ext cx="13811654" cy="9955694"/>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0" marR="0" lvl="0" indent="0" algn="l" rtl="0">
              <a:spcBef>
                <a:spcPts val="0"/>
              </a:spcBef>
              <a:spcAft>
                <a:spcPts val="0"/>
              </a:spcAft>
              <a:buNone/>
            </a:pPr>
            <a:endParaRPr sz="10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87" name="Google Shape;87;p1"/>
          <p:cNvSpPr/>
          <p:nvPr/>
        </p:nvSpPr>
        <p:spPr>
          <a:xfrm>
            <a:off x="14910498" y="6411093"/>
            <a:ext cx="13880592" cy="1256687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rtl="0" fontAlgn="base">
              <a:spcBef>
                <a:spcPts val="0"/>
              </a:spcBef>
              <a:spcAft>
                <a:spcPts val="0"/>
              </a:spcAft>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Using a novel behavioral</a:t>
            </a:r>
            <a:r>
              <a:rPr lang="en-US" sz="3200" b="0" i="0" u="none" strike="noStrike" baseline="30000" dirty="0">
                <a:solidFill>
                  <a:srgbClr val="000000"/>
                </a:solidFill>
                <a:effectLst/>
                <a:latin typeface="Arial" panose="020B0604020202020204" pitchFamily="34" charset="0"/>
                <a:cs typeface="Arial" panose="020B0604020202020204" pitchFamily="34" charset="0"/>
              </a:rPr>
              <a:t>9</a:t>
            </a:r>
            <a:r>
              <a:rPr lang="en-US" sz="3200" b="0" i="0" u="none" strike="noStrike" dirty="0">
                <a:solidFill>
                  <a:srgbClr val="000000"/>
                </a:solidFill>
                <a:effectLst/>
                <a:latin typeface="Arial" panose="020B0604020202020204" pitchFamily="34" charset="0"/>
                <a:cs typeface="Arial" panose="020B0604020202020204" pitchFamily="34" charset="0"/>
              </a:rPr>
              <a:t> and music-listening task fMRI</a:t>
            </a:r>
            <a:r>
              <a:rPr lang="en-US" sz="3200" b="0" i="0" u="none" strike="noStrike" baseline="30000" dirty="0">
                <a:solidFill>
                  <a:srgbClr val="000000"/>
                </a:solidFill>
                <a:effectLst/>
                <a:latin typeface="Arial" panose="020B0604020202020204" pitchFamily="34" charset="0"/>
                <a:cs typeface="Arial" panose="020B0604020202020204" pitchFamily="34" charset="0"/>
              </a:rPr>
              <a:t>10</a:t>
            </a:r>
            <a:r>
              <a:rPr lang="en-US" sz="3200" b="0" i="0" u="none" strike="noStrike" dirty="0">
                <a:solidFill>
                  <a:srgbClr val="000000"/>
                </a:solidFill>
                <a:effectLst/>
                <a:latin typeface="Arial" panose="020B0604020202020204" pitchFamily="34" charset="0"/>
                <a:cs typeface="Arial" panose="020B0604020202020204" pitchFamily="34" charset="0"/>
              </a:rPr>
              <a:t> paradigm developed in our lab, we propose to test the relationship between participants’ liking and familiarity of novel melodies while manipulating exposure and prediction error, in a cross-sectional cohort aged 5-24</a:t>
            </a:r>
          </a:p>
          <a:p>
            <a:pPr lvl="2" fontAlgn="base"/>
            <a:r>
              <a:rPr lang="en-US" sz="3200" b="1" i="0" u="none" strike="noStrike" dirty="0">
                <a:solidFill>
                  <a:srgbClr val="000000"/>
                </a:solidFill>
                <a:effectLst/>
                <a:latin typeface="Arial" panose="020B0604020202020204" pitchFamily="34" charset="0"/>
                <a:cs typeface="Arial" panose="020B0604020202020204" pitchFamily="34" charset="0"/>
              </a:rPr>
              <a:t>Aim 1</a:t>
            </a:r>
            <a:r>
              <a:rPr lang="en-US" sz="3200" b="0" i="0" u="none" strike="noStrike" dirty="0">
                <a:solidFill>
                  <a:srgbClr val="000000"/>
                </a:solidFill>
                <a:effectLst/>
                <a:latin typeface="Arial" panose="020B0604020202020204" pitchFamily="34" charset="0"/>
                <a:cs typeface="Arial" panose="020B0604020202020204" pitchFamily="34" charset="0"/>
              </a:rPr>
              <a:t>: To characterize differences in behavioral reward responses (i.e. liking ratings) to music across children, adolescents, and young adults.</a:t>
            </a:r>
          </a:p>
          <a:p>
            <a:pPr lvl="2" fontAlgn="base"/>
            <a:r>
              <a:rPr lang="en-US" sz="3200" b="1" i="0" u="none" strike="noStrike" dirty="0">
                <a:solidFill>
                  <a:srgbClr val="000000"/>
                </a:solidFill>
                <a:effectLst/>
                <a:latin typeface="Arial" panose="020B0604020202020204" pitchFamily="34" charset="0"/>
                <a:cs typeface="Arial" panose="020B0604020202020204" pitchFamily="34" charset="0"/>
              </a:rPr>
              <a:t>Aim 2</a:t>
            </a:r>
            <a:r>
              <a:rPr lang="en-US" sz="3200" b="0" i="0" u="none" strike="noStrike" dirty="0">
                <a:solidFill>
                  <a:srgbClr val="000000"/>
                </a:solidFill>
                <a:effectLst/>
                <a:latin typeface="Arial" panose="020B0604020202020204" pitchFamily="34" charset="0"/>
                <a:cs typeface="Arial" panose="020B0604020202020204" pitchFamily="34" charset="0"/>
              </a:rPr>
              <a:t>: To compare functional connectivity during music listening across children, adolescents, and young adults, using fMRI</a:t>
            </a: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Studying how predictions relate to learning and reward is often challenging because most music that we encounter contains acoustic  features listeners have been exposed to throughout their lives</a:t>
            </a:r>
            <a:r>
              <a:rPr lang="en-US" sz="3200" b="0" i="0" u="none" strike="noStrike" baseline="30000" dirty="0">
                <a:solidFill>
                  <a:srgbClr val="000000"/>
                </a:solidFill>
                <a:effectLst/>
                <a:latin typeface="Arial" panose="020B0604020202020204" pitchFamily="34" charset="0"/>
                <a:cs typeface="Arial" panose="020B0604020202020204" pitchFamily="34" charset="0"/>
              </a:rPr>
              <a:t>11</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To overcome this issue, music stimuli used in this task will be written in the Bohlen-Pierce scale, a musical system acoustically different from existing scales across cultures</a:t>
            </a:r>
            <a:r>
              <a:rPr lang="en-US" sz="3200" b="0" i="0" u="none" strike="noStrike" baseline="30000" dirty="0">
                <a:solidFill>
                  <a:srgbClr val="000000"/>
                </a:solidFill>
                <a:effectLst/>
                <a:latin typeface="Arial" panose="020B0604020202020204" pitchFamily="34" charset="0"/>
                <a:cs typeface="Arial" panose="020B0604020202020204" pitchFamily="34" charset="0"/>
              </a:rPr>
              <a:t>12</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r>
              <a:rPr lang="en-US" sz="3200" b="1" dirty="0">
                <a:solidFill>
                  <a:schemeClr val="dk1"/>
                </a:solidFill>
                <a:latin typeface="Arial" panose="020B0604020202020204" pitchFamily="34" charset="0"/>
                <a:ea typeface="Helvetica Neue"/>
                <a:cs typeface="Arial" panose="020B0604020202020204" pitchFamily="34" charset="0"/>
                <a:sym typeface="Helvetica Neue"/>
              </a:rPr>
              <a:t>Developmental Hypothesis</a:t>
            </a:r>
            <a:r>
              <a:rPr lang="en-US" sz="32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dirty="0">
                <a:solidFill>
                  <a:srgbClr val="FF0000"/>
                </a:solidFill>
                <a:latin typeface="Arial" panose="020B0604020202020204" pitchFamily="34" charset="0"/>
                <a:ea typeface="Helvetica Neue"/>
                <a:cs typeface="Arial" panose="020B0604020202020204" pitchFamily="34" charset="0"/>
                <a:sym typeface="Helvetica Neue"/>
              </a:rPr>
              <a:t>We hypothesize that adolescents would be most sensitive to exposure and prediction error: </a:t>
            </a:r>
            <a:r>
              <a:rPr lang="en-US" sz="3200" dirty="0">
                <a:solidFill>
                  <a:schemeClr val="dk1"/>
                </a:solidFill>
                <a:latin typeface="Arial" panose="020B0604020202020204" pitchFamily="34" charset="0"/>
                <a:ea typeface="Helvetica Neue"/>
                <a:cs typeface="Arial" panose="020B0604020202020204" pitchFamily="34" charset="0"/>
                <a:sym typeface="Helvetica Neue"/>
              </a:rPr>
              <a:t>The age-related trajectory of the fit between number of presentations and liking ratings will be best characterized by an inverse-U curve, peaking in adolescence. In contrast, there should be no age-related differences in the strength of the relationship between familiarity and number of presentations.</a:t>
            </a: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r>
              <a:rPr lang="en-US" sz="2800" b="0" i="0" u="none" strike="noStrike" dirty="0">
                <a:solidFill>
                  <a:srgbClr val="000000"/>
                </a:solidFill>
                <a:effectLst/>
                <a:latin typeface="Arial" panose="020B0604020202020204" pitchFamily="34" charset="0"/>
                <a:cs typeface="Arial" panose="020B0604020202020204" pitchFamily="34" charset="0"/>
              </a:rPr>
              <a:t>Power analyses from adult data indicate that a sample size of N=68 will have 80% power in detecting an effect of number of presentations on subsequent liking ratings. To account for attrition rates in developmental studies, we will recruit 78 participants to meet this sample size.</a:t>
            </a: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p:txBody>
      </p:sp>
      <p:pic>
        <p:nvPicPr>
          <p:cNvPr id="88" name="Google Shape;88;p1"/>
          <p:cNvPicPr preferRelativeResize="0"/>
          <p:nvPr/>
        </p:nvPicPr>
        <p:blipFill rotWithShape="1">
          <a:blip r:embed="rId5">
            <a:alphaModFix/>
          </a:blip>
          <a:srcRect/>
          <a:stretch/>
        </p:blipFill>
        <p:spPr>
          <a:xfrm>
            <a:off x="3793154" y="827756"/>
            <a:ext cx="3855552" cy="3823631"/>
          </a:xfrm>
          <a:prstGeom prst="rect">
            <a:avLst/>
          </a:prstGeom>
          <a:noFill/>
          <a:ln>
            <a:noFill/>
          </a:ln>
        </p:spPr>
      </p:pic>
      <p:sp>
        <p:nvSpPr>
          <p:cNvPr id="90" name="Google Shape;90;p1"/>
          <p:cNvSpPr/>
          <p:nvPr/>
        </p:nvSpPr>
        <p:spPr>
          <a:xfrm>
            <a:off x="710024" y="5450458"/>
            <a:ext cx="13877365"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Introduction</a:t>
            </a:r>
            <a:endParaRPr sz="5000" dirty="0">
              <a:latin typeface="Arial" panose="020B0604020202020204" pitchFamily="34" charset="0"/>
              <a:cs typeface="Arial" panose="020B0604020202020204" pitchFamily="34" charset="0"/>
            </a:endParaRPr>
          </a:p>
        </p:txBody>
      </p:sp>
      <p:sp>
        <p:nvSpPr>
          <p:cNvPr id="102" name="Google Shape;102;p1"/>
          <p:cNvSpPr/>
          <p:nvPr/>
        </p:nvSpPr>
        <p:spPr>
          <a:xfrm>
            <a:off x="29093440" y="21692813"/>
            <a:ext cx="14243360" cy="1720671"/>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Auditory cortex sensitive to PE; FC with mPFC tracks with both exposure &amp; PE </a:t>
            </a:r>
            <a:endParaRPr sz="5000" dirty="0">
              <a:latin typeface="Arial" panose="020B0604020202020204" pitchFamily="34" charset="0"/>
              <a:cs typeface="Arial" panose="020B0604020202020204" pitchFamily="34" charset="0"/>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713663" y="6541369"/>
            <a:ext cx="13877365" cy="3138690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Listening to music is regarded as one of the most pleasurable experiences across the lifespan</a:t>
            </a:r>
            <a:r>
              <a:rPr lang="en-US" sz="3200" baseline="30000" dirty="0">
                <a:latin typeface="Arial" panose="020B0604020202020204" pitchFamily="34" charset="0"/>
                <a:cs typeface="Arial" panose="020B0604020202020204" pitchFamily="34" charset="0"/>
              </a:rPr>
              <a:t>1</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Older adults (ages 55+) show lifelong preference for music from adolescence, which also elicits the most spontaneous music-evoked autobiographical memories (MEAMs) in this population (the “reminiscence bump” effect</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a:t>
            </a: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Music accrues implicit reward value by exploiting reward-prediction mechanisms: listeners tend to prefer music with predictable acoustic and structural features</a:t>
            </a:r>
            <a:r>
              <a:rPr lang="en-US" sz="3200" baseline="30000" dirty="0">
                <a:latin typeface="Arial" panose="020B0604020202020204" pitchFamily="34" charset="0"/>
                <a:cs typeface="Arial" panose="020B0604020202020204" pitchFamily="34" charset="0"/>
              </a:rPr>
              <a:t>3</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Pleasurable music listening experiences involve interactions between auditory and reward neural systems</a:t>
            </a:r>
            <a:r>
              <a:rPr lang="en-US" sz="3200" baseline="30000" dirty="0">
                <a:latin typeface="Arial" panose="020B0604020202020204" pitchFamily="34" charset="0"/>
                <a:cs typeface="Arial" panose="020B0604020202020204" pitchFamily="34" charset="0"/>
              </a:rPr>
              <a:t>4</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Adolescents show heightened sensitivity to reward-predictive cues and rewarding outcomes</a:t>
            </a:r>
            <a:r>
              <a:rPr lang="en-US" sz="3200" baseline="30000" dirty="0">
                <a:latin typeface="Arial" panose="020B0604020202020204" pitchFamily="34" charset="0"/>
                <a:cs typeface="Arial" panose="020B0604020202020204" pitchFamily="34" charset="0"/>
              </a:rPr>
              <a:t>5</a:t>
            </a:r>
            <a:r>
              <a:rPr lang="en-US" sz="3200" dirty="0">
                <a:latin typeface="Arial" panose="020B0604020202020204" pitchFamily="34" charset="0"/>
                <a:cs typeface="Arial" panose="020B0604020202020204" pitchFamily="34" charset="0"/>
              </a:rPr>
              <a:t>, attributed to peak levels of dopamine signaling and reward system responsivity during this time</a:t>
            </a:r>
            <a:r>
              <a:rPr lang="en-US" sz="3200" baseline="30000" dirty="0">
                <a:latin typeface="Arial" panose="020B0604020202020204" pitchFamily="34" charset="0"/>
                <a:cs typeface="Arial" panose="020B0604020202020204" pitchFamily="34" charset="0"/>
              </a:rPr>
              <a:t>6</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err="1">
                <a:latin typeface="Arial" panose="020B0604020202020204" pitchFamily="34" charset="0"/>
                <a:cs typeface="Arial" panose="020B0604020202020204" pitchFamily="34" charset="0"/>
              </a:rPr>
              <a:t>Corticostriatal</a:t>
            </a:r>
            <a:r>
              <a:rPr lang="en-US" sz="3200" dirty="0">
                <a:latin typeface="Arial" panose="020B0604020202020204" pitchFamily="34" charset="0"/>
                <a:cs typeface="Arial" panose="020B0604020202020204" pitchFamily="34" charset="0"/>
              </a:rPr>
              <a:t> functional connectivity also shows positive age-related changes during adolescence</a:t>
            </a:r>
            <a:r>
              <a:rPr lang="en-US" sz="3200" baseline="30000" dirty="0">
                <a:latin typeface="Arial" panose="020B0604020202020204" pitchFamily="34" charset="0"/>
                <a:cs typeface="Arial" panose="020B0604020202020204" pitchFamily="34" charset="0"/>
              </a:rPr>
              <a:t>7</a:t>
            </a:r>
            <a:endParaRPr lang="en-US" sz="32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6"/>
          <a:stretch>
            <a:fillRect/>
          </a:stretch>
        </p:blipFill>
        <p:spPr>
          <a:xfrm>
            <a:off x="39160669" y="430621"/>
            <a:ext cx="3850077" cy="3054455"/>
          </a:xfrm>
          <a:prstGeom prst="rect">
            <a:avLst/>
          </a:prstGeom>
        </p:spPr>
      </p:pic>
      <p:sp>
        <p:nvSpPr>
          <p:cNvPr id="33" name="Google Shape;165;p1">
            <a:extLst>
              <a:ext uri="{FF2B5EF4-FFF2-40B4-BE49-F238E27FC236}">
                <a16:creationId xmlns:a16="http://schemas.microsoft.com/office/drawing/2014/main" id="{4B4E7B85-1EB0-FB23-300F-71578916CDB0}"/>
              </a:ext>
            </a:extLst>
          </p:cNvPr>
          <p:cNvSpPr/>
          <p:nvPr/>
        </p:nvSpPr>
        <p:spPr>
          <a:xfrm>
            <a:off x="14860428" y="10718969"/>
            <a:ext cx="13880592" cy="972420"/>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Behavioral Task</a:t>
            </a:r>
            <a:endParaRPr lang="en-US" sz="5000" dirty="0">
              <a:latin typeface="Arial" panose="020B0604020202020204" pitchFamily="34" charset="0"/>
              <a:cs typeface="Arial" panose="020B0604020202020204" pitchFamily="34" charset="0"/>
            </a:endParaRPr>
          </a:p>
        </p:txBody>
      </p:sp>
      <p:pic>
        <p:nvPicPr>
          <p:cNvPr id="5" name="Picture 4" descr="A picture containing text, graphics, graphic design, clipart&#10;&#10;Description automatically generated">
            <a:extLst>
              <a:ext uri="{FF2B5EF4-FFF2-40B4-BE49-F238E27FC236}">
                <a16:creationId xmlns:a16="http://schemas.microsoft.com/office/drawing/2014/main" id="{3A736DFC-B350-F4C2-6844-E25222E01CC8}"/>
              </a:ext>
            </a:extLst>
          </p:cNvPr>
          <p:cNvPicPr>
            <a:picLocks noChangeAspect="1"/>
          </p:cNvPicPr>
          <p:nvPr/>
        </p:nvPicPr>
        <p:blipFill>
          <a:blip r:embed="rId7"/>
          <a:stretch>
            <a:fillRect/>
          </a:stretch>
        </p:blipFill>
        <p:spPr>
          <a:xfrm>
            <a:off x="34085654" y="346872"/>
            <a:ext cx="3054456" cy="3054456"/>
          </a:xfrm>
          <a:prstGeom prst="rect">
            <a:avLst/>
          </a:prstGeom>
        </p:spPr>
      </p:pic>
      <p:sp>
        <p:nvSpPr>
          <p:cNvPr id="7" name="Google Shape;121;p1">
            <a:extLst>
              <a:ext uri="{FF2B5EF4-FFF2-40B4-BE49-F238E27FC236}">
                <a16:creationId xmlns:a16="http://schemas.microsoft.com/office/drawing/2014/main" id="{23EEB91C-EB40-491B-3B2B-BBF557A4607D}"/>
              </a:ext>
            </a:extLst>
          </p:cNvPr>
          <p:cNvSpPr/>
          <p:nvPr/>
        </p:nvSpPr>
        <p:spPr>
          <a:xfrm>
            <a:off x="29115911" y="5453122"/>
            <a:ext cx="14198418"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Music Listening fMRI Task</a:t>
            </a:r>
          </a:p>
        </p:txBody>
      </p:sp>
      <p:sp>
        <p:nvSpPr>
          <p:cNvPr id="18" name="Google Shape;121;p1">
            <a:extLst>
              <a:ext uri="{FF2B5EF4-FFF2-40B4-BE49-F238E27FC236}">
                <a16:creationId xmlns:a16="http://schemas.microsoft.com/office/drawing/2014/main" id="{FAC2F673-5E8E-F280-2746-17113F14127F}"/>
              </a:ext>
            </a:extLst>
          </p:cNvPr>
          <p:cNvSpPr/>
          <p:nvPr/>
        </p:nvSpPr>
        <p:spPr>
          <a:xfrm>
            <a:off x="611853" y="31064295"/>
            <a:ext cx="13880592" cy="4725251"/>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r>
              <a:rPr lang="en-US" sz="4000" b="1" dirty="0">
                <a:latin typeface="Arial" panose="020B0604020202020204" pitchFamily="34" charset="0"/>
                <a:cs typeface="Arial" panose="020B0604020202020204" pitchFamily="34" charset="0"/>
              </a:rPr>
              <a:t>Research Questions:</a:t>
            </a:r>
          </a:p>
          <a:p>
            <a:pPr marL="514350" indent="-514350">
              <a:buFont typeface="+mj-lt"/>
              <a:buAutoNum type="arabicPeriod"/>
            </a:pPr>
            <a:r>
              <a:rPr lang="en-US" sz="3200" dirty="0">
                <a:latin typeface="Arial" panose="020B0604020202020204" pitchFamily="34" charset="0"/>
                <a:cs typeface="Arial" panose="020B0604020202020204" pitchFamily="34" charset="0"/>
              </a:rPr>
              <a:t>Does heightened reward sensitivity in adolescence contribute to an increase in music reward valuation during adolescence?</a:t>
            </a:r>
          </a:p>
          <a:p>
            <a:pPr marL="514350" indent="-514350">
              <a:buFont typeface="+mj-lt"/>
              <a:buAutoNum type="arabicPeriod"/>
            </a:pPr>
            <a:endParaRPr lang="en-US" sz="3200" dirty="0">
              <a:latin typeface="Arial" panose="020B0604020202020204" pitchFamily="34" charset="0"/>
              <a:cs typeface="Arial" panose="020B0604020202020204" pitchFamily="34" charset="0"/>
            </a:endParaRPr>
          </a:p>
          <a:p>
            <a:pPr marL="514350" indent="-514350">
              <a:buFont typeface="+mj-lt"/>
              <a:buAutoNum type="arabicPeriod"/>
            </a:pPr>
            <a:r>
              <a:rPr lang="en-US" sz="3200" dirty="0">
                <a:latin typeface="Arial" panose="020B0604020202020204" pitchFamily="34" charset="0"/>
                <a:cs typeface="Arial" panose="020B0604020202020204" pitchFamily="34" charset="0"/>
              </a:rPr>
              <a:t>How does developmental maturation of the reward system relate to changes in music preference in adolescence?</a:t>
            </a:r>
          </a:p>
          <a:p>
            <a:pPr marL="514350" indent="-514350">
              <a:buFont typeface="+mj-lt"/>
              <a:buAutoNum type="arabicPeriod"/>
            </a:pPr>
            <a:endParaRPr lang="en-US" sz="3200" dirty="0">
              <a:latin typeface="Arial" panose="020B0604020202020204" pitchFamily="34" charset="0"/>
              <a:cs typeface="Arial" panose="020B0604020202020204" pitchFamily="34" charset="0"/>
            </a:endParaRPr>
          </a:p>
          <a:p>
            <a:pPr marL="514350" indent="-514350">
              <a:buFont typeface="+mj-lt"/>
              <a:buAutoNum type="arabicPeriod"/>
            </a:pPr>
            <a:r>
              <a:rPr lang="en-US" sz="3200" dirty="0">
                <a:latin typeface="Arial" panose="020B0604020202020204" pitchFamily="34" charset="0"/>
                <a:cs typeface="Arial" panose="020B0604020202020204" pitchFamily="34" charset="0"/>
              </a:rPr>
              <a:t>Can age-related changes in music valuation explain lifelong increases in preference and memory associations for music from adolescence?</a:t>
            </a:r>
          </a:p>
        </p:txBody>
      </p:sp>
      <p:pic>
        <p:nvPicPr>
          <p:cNvPr id="3" name="Picture 2" descr="Learning and Brain Development Lab, Northeastern University">
            <a:extLst>
              <a:ext uri="{FF2B5EF4-FFF2-40B4-BE49-F238E27FC236}">
                <a16:creationId xmlns:a16="http://schemas.microsoft.com/office/drawing/2014/main" id="{9B187ECC-918F-92E5-9F70-406AF7D6FD00}"/>
              </a:ext>
            </a:extLst>
          </p:cNvPr>
          <p:cNvPicPr>
            <a:picLocks noChangeAspect="1" noChangeArrowheads="1"/>
          </p:cNvPicPr>
          <p:nvPr/>
        </p:nvPicPr>
        <p:blipFill rotWithShape="1">
          <a:blip r:embed="rId8">
            <a:clrChange>
              <a:clrFrom>
                <a:srgbClr val="3C4425"/>
              </a:clrFrom>
              <a:clrTo>
                <a:srgbClr val="3C4425">
                  <a:alpha val="0"/>
                </a:srgbClr>
              </a:clrTo>
            </a:clrChange>
            <a:extLst>
              <a:ext uri="{28A0092B-C50C-407E-A947-70E740481C1C}">
                <a14:useLocalDpi xmlns:a14="http://schemas.microsoft.com/office/drawing/2010/main" val="0"/>
              </a:ext>
            </a:extLst>
          </a:blip>
          <a:srcRect l="3989" t="9307" r="4414" b="8644"/>
          <a:stretch/>
        </p:blipFill>
        <p:spPr bwMode="auto">
          <a:xfrm>
            <a:off x="35927026" y="3019980"/>
            <a:ext cx="5171530" cy="17805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EA7A0E2-E58C-E3E7-E90D-7C5B4EEED19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9427"/>
          <a:stretch/>
        </p:blipFill>
        <p:spPr bwMode="auto">
          <a:xfrm>
            <a:off x="3633170" y="16790833"/>
            <a:ext cx="7901242" cy="5365401"/>
          </a:xfrm>
          <a:prstGeom prst="rect">
            <a:avLst/>
          </a:prstGeom>
          <a:noFill/>
          <a:extLst>
            <a:ext uri="{909E8E84-426E-40DD-AFC4-6F175D3DCCD1}">
              <a14:hiddenFill xmlns:a14="http://schemas.microsoft.com/office/drawing/2010/main">
                <a:solidFill>
                  <a:srgbClr val="FFFFFF"/>
                </a:solidFill>
              </a14:hiddenFill>
            </a:ext>
          </a:extLst>
        </p:spPr>
      </p:pic>
      <p:sp>
        <p:nvSpPr>
          <p:cNvPr id="23" name="AutoShape 8">
            <a:extLst>
              <a:ext uri="{FF2B5EF4-FFF2-40B4-BE49-F238E27FC236}">
                <a16:creationId xmlns:a16="http://schemas.microsoft.com/office/drawing/2014/main" id="{F13A25DD-3BF4-1C80-2DB2-55156A073938}"/>
              </a:ext>
            </a:extLst>
          </p:cNvPr>
          <p:cNvSpPr>
            <a:spLocks noChangeAspect="1" noChangeArrowheads="1"/>
          </p:cNvSpPr>
          <p:nvPr/>
        </p:nvSpPr>
        <p:spPr bwMode="auto">
          <a:xfrm>
            <a:off x="22617369" y="19361549"/>
            <a:ext cx="208183" cy="2081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AutoShape 10">
            <a:extLst>
              <a:ext uri="{FF2B5EF4-FFF2-40B4-BE49-F238E27FC236}">
                <a16:creationId xmlns:a16="http://schemas.microsoft.com/office/drawing/2014/main" id="{D6CED2BD-09C3-375B-B8D4-19B27F7C9911}"/>
              </a:ext>
            </a:extLst>
          </p:cNvPr>
          <p:cNvSpPr>
            <a:spLocks noChangeAspect="1" noChangeArrowheads="1"/>
          </p:cNvSpPr>
          <p:nvPr/>
        </p:nvSpPr>
        <p:spPr bwMode="auto">
          <a:xfrm>
            <a:off x="22769769" y="19513949"/>
            <a:ext cx="208183" cy="2081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pic>
        <p:nvPicPr>
          <p:cNvPr id="38" name="Picture 37" descr="A graph of different age groups&#10;&#10;Description automatically generated with medium confidence">
            <a:extLst>
              <a:ext uri="{FF2B5EF4-FFF2-40B4-BE49-F238E27FC236}">
                <a16:creationId xmlns:a16="http://schemas.microsoft.com/office/drawing/2014/main" id="{AB41CFF4-7F92-9EC0-A4BD-E85E535A4D4C}"/>
              </a:ext>
            </a:extLst>
          </p:cNvPr>
          <p:cNvPicPr>
            <a:picLocks noChangeAspect="1"/>
          </p:cNvPicPr>
          <p:nvPr/>
        </p:nvPicPr>
        <p:blipFill>
          <a:blip r:embed="rId10"/>
          <a:stretch>
            <a:fillRect/>
          </a:stretch>
        </p:blipFill>
        <p:spPr>
          <a:xfrm>
            <a:off x="7567628" y="9512404"/>
            <a:ext cx="6468865" cy="4528205"/>
          </a:xfrm>
          <a:prstGeom prst="rect">
            <a:avLst/>
          </a:prstGeom>
        </p:spPr>
      </p:pic>
      <p:pic>
        <p:nvPicPr>
          <p:cNvPr id="51" name="Picture 50" descr="A graph of different age groups&#10;&#10;Description automatically generated with medium confidence">
            <a:extLst>
              <a:ext uri="{FF2B5EF4-FFF2-40B4-BE49-F238E27FC236}">
                <a16:creationId xmlns:a16="http://schemas.microsoft.com/office/drawing/2014/main" id="{1B31E060-122E-1D0A-872D-7258A5A88B13}"/>
              </a:ext>
            </a:extLst>
          </p:cNvPr>
          <p:cNvPicPr>
            <a:picLocks noChangeAspect="1"/>
          </p:cNvPicPr>
          <p:nvPr/>
        </p:nvPicPr>
        <p:blipFill>
          <a:blip r:embed="rId11"/>
          <a:stretch>
            <a:fillRect/>
          </a:stretch>
        </p:blipFill>
        <p:spPr>
          <a:xfrm>
            <a:off x="462039" y="9512404"/>
            <a:ext cx="6468865" cy="4528206"/>
          </a:xfrm>
          <a:prstGeom prst="rect">
            <a:avLst/>
          </a:prstGeom>
        </p:spPr>
      </p:pic>
      <p:sp>
        <p:nvSpPr>
          <p:cNvPr id="54" name="Google Shape;87;p1">
            <a:extLst>
              <a:ext uri="{FF2B5EF4-FFF2-40B4-BE49-F238E27FC236}">
                <a16:creationId xmlns:a16="http://schemas.microsoft.com/office/drawing/2014/main" id="{F54FCE03-7AC8-C268-27D0-314D1CA2A076}"/>
              </a:ext>
            </a:extLst>
          </p:cNvPr>
          <p:cNvSpPr/>
          <p:nvPr/>
        </p:nvSpPr>
        <p:spPr>
          <a:xfrm>
            <a:off x="1500373" y="13989550"/>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Music Year of Release – Participant Year of Birth</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55" name="Google Shape;87;p1">
            <a:extLst>
              <a:ext uri="{FF2B5EF4-FFF2-40B4-BE49-F238E27FC236}">
                <a16:creationId xmlns:a16="http://schemas.microsoft.com/office/drawing/2014/main" id="{A79353B5-DA51-895E-F872-E9B94166C5F3}"/>
              </a:ext>
            </a:extLst>
          </p:cNvPr>
          <p:cNvSpPr/>
          <p:nvPr/>
        </p:nvSpPr>
        <p:spPr>
          <a:xfrm>
            <a:off x="8653844" y="13992459"/>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Music Year of Release – Participant Year of Birth</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56" name="Picture 16">
            <a:extLst>
              <a:ext uri="{FF2B5EF4-FFF2-40B4-BE49-F238E27FC236}">
                <a16:creationId xmlns:a16="http://schemas.microsoft.com/office/drawing/2014/main" id="{5C721A90-05C0-31D2-7DCE-B1CA48EECD3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6358"/>
          <a:stretch/>
        </p:blipFill>
        <p:spPr bwMode="auto">
          <a:xfrm>
            <a:off x="29361879" y="6514661"/>
            <a:ext cx="13910345" cy="4043405"/>
          </a:xfrm>
          <a:prstGeom prst="rect">
            <a:avLst/>
          </a:prstGeom>
          <a:noFill/>
          <a:extLst>
            <a:ext uri="{909E8E84-426E-40DD-AFC4-6F175D3DCCD1}">
              <a14:hiddenFill xmlns:a14="http://schemas.microsoft.com/office/drawing/2010/main">
                <a:solidFill>
                  <a:srgbClr val="FFFFFF"/>
                </a:solidFill>
              </a14:hiddenFill>
            </a:ext>
          </a:extLst>
        </p:spPr>
      </p:pic>
      <p:sp>
        <p:nvSpPr>
          <p:cNvPr id="63" name="Google Shape;165;p1">
            <a:extLst>
              <a:ext uri="{FF2B5EF4-FFF2-40B4-BE49-F238E27FC236}">
                <a16:creationId xmlns:a16="http://schemas.microsoft.com/office/drawing/2014/main" id="{779BE048-096F-D8B9-9DC2-1FEEDF40F82E}"/>
              </a:ext>
            </a:extLst>
          </p:cNvPr>
          <p:cNvSpPr/>
          <p:nvPr/>
        </p:nvSpPr>
        <p:spPr>
          <a:xfrm>
            <a:off x="14884327" y="5450458"/>
            <a:ext cx="13880592"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Study Aims</a:t>
            </a:r>
          </a:p>
        </p:txBody>
      </p:sp>
      <p:pic>
        <p:nvPicPr>
          <p:cNvPr id="65" name="Picture 64" descr="A graph of a number of people&#10;&#10;Description automatically generated with medium confidence">
            <a:extLst>
              <a:ext uri="{FF2B5EF4-FFF2-40B4-BE49-F238E27FC236}">
                <a16:creationId xmlns:a16="http://schemas.microsoft.com/office/drawing/2014/main" id="{B9217845-B638-D46F-9AE5-470BCFCB07A1}"/>
              </a:ext>
            </a:extLst>
          </p:cNvPr>
          <p:cNvPicPr>
            <a:picLocks noChangeAspect="1"/>
          </p:cNvPicPr>
          <p:nvPr/>
        </p:nvPicPr>
        <p:blipFill>
          <a:blip r:embed="rId13"/>
          <a:stretch>
            <a:fillRect/>
          </a:stretch>
        </p:blipFill>
        <p:spPr>
          <a:xfrm>
            <a:off x="18177823" y="14838155"/>
            <a:ext cx="8172405" cy="4382965"/>
          </a:xfrm>
          <a:prstGeom prst="rect">
            <a:avLst/>
          </a:prstGeom>
        </p:spPr>
      </p:pic>
      <p:pic>
        <p:nvPicPr>
          <p:cNvPr id="67" name="Picture 66" descr="A diagram of a hippocampus&#10;&#10;Description automatically generated">
            <a:extLst>
              <a:ext uri="{FF2B5EF4-FFF2-40B4-BE49-F238E27FC236}">
                <a16:creationId xmlns:a16="http://schemas.microsoft.com/office/drawing/2014/main" id="{5BCEB3FB-6793-216C-4B54-0760D0A55C68}"/>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2607445" y="25017723"/>
            <a:ext cx="9920365" cy="5971798"/>
          </a:xfrm>
          <a:prstGeom prst="rect">
            <a:avLst/>
          </a:prstGeom>
        </p:spPr>
      </p:pic>
      <p:pic>
        <p:nvPicPr>
          <p:cNvPr id="71" name="Picture 70" descr="A comparison of graphs with different colored lines&#10;&#10;Description automatically generated with medium confidence">
            <a:extLst>
              <a:ext uri="{FF2B5EF4-FFF2-40B4-BE49-F238E27FC236}">
                <a16:creationId xmlns:a16="http://schemas.microsoft.com/office/drawing/2014/main" id="{CBCF30B7-1B31-D28B-0D47-A0CA4C168D5D}"/>
              </a:ext>
            </a:extLst>
          </p:cNvPr>
          <p:cNvPicPr>
            <a:picLocks noChangeAspect="1"/>
          </p:cNvPicPr>
          <p:nvPr/>
        </p:nvPicPr>
        <p:blipFill rotWithShape="1">
          <a:blip r:embed="rId16"/>
          <a:srcRect t="8149" b="8155"/>
          <a:stretch/>
        </p:blipFill>
        <p:spPr>
          <a:xfrm>
            <a:off x="15663533" y="24885545"/>
            <a:ext cx="11609712" cy="5465728"/>
          </a:xfrm>
          <a:prstGeom prst="rect">
            <a:avLst/>
          </a:prstGeom>
        </p:spPr>
      </p:pic>
      <p:sp>
        <p:nvSpPr>
          <p:cNvPr id="72" name="Google Shape;87;p1">
            <a:extLst>
              <a:ext uri="{FF2B5EF4-FFF2-40B4-BE49-F238E27FC236}">
                <a16:creationId xmlns:a16="http://schemas.microsoft.com/office/drawing/2014/main" id="{C03AA2C8-B5E0-F707-0CE4-EFDF24DF989E}"/>
              </a:ext>
            </a:extLst>
          </p:cNvPr>
          <p:cNvSpPr/>
          <p:nvPr/>
        </p:nvSpPr>
        <p:spPr>
          <a:xfrm>
            <a:off x="29138382" y="29756695"/>
            <a:ext cx="14175856" cy="1094555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3200" b="1" dirty="0">
                <a:latin typeface="Arial" panose="020B0604020202020204" pitchFamily="34" charset="0"/>
                <a:cs typeface="Arial" panose="020B0604020202020204" pitchFamily="34" charset="0"/>
              </a:rPr>
              <a:t>Developmental Hypothesis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Fronto</a:t>
            </a:r>
            <a:r>
              <a:rPr lang="en-US" sz="3200" dirty="0">
                <a:latin typeface="Arial" panose="020B0604020202020204" pitchFamily="34" charset="0"/>
                <a:cs typeface="Arial" panose="020B0604020202020204" pitchFamily="34" charset="0"/>
              </a:rPr>
              <a:t>-striatal connectivity will peak in adolescence while listening to both self-selected music and the Bohlen-Pierce melodies presented more often during the behavioral task. </a:t>
            </a:r>
          </a:p>
        </p:txBody>
      </p:sp>
      <p:sp>
        <p:nvSpPr>
          <p:cNvPr id="74" name="Google Shape;87;p1">
            <a:extLst>
              <a:ext uri="{FF2B5EF4-FFF2-40B4-BE49-F238E27FC236}">
                <a16:creationId xmlns:a16="http://schemas.microsoft.com/office/drawing/2014/main" id="{131C1791-1E5D-4403-4882-BB669E2503A1}"/>
              </a:ext>
            </a:extLst>
          </p:cNvPr>
          <p:cNvSpPr/>
          <p:nvPr/>
        </p:nvSpPr>
        <p:spPr>
          <a:xfrm>
            <a:off x="15481287" y="32452134"/>
            <a:ext cx="13880592" cy="617323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40" name="Picture 16">
            <a:extLst>
              <a:ext uri="{FF2B5EF4-FFF2-40B4-BE49-F238E27FC236}">
                <a16:creationId xmlns:a16="http://schemas.microsoft.com/office/drawing/2014/main" id="{1B2D945A-4415-62A4-A9C7-0F92F072051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656367" y="9169230"/>
            <a:ext cx="3110616" cy="759752"/>
          </a:xfrm>
          <a:prstGeom prst="rect">
            <a:avLst/>
          </a:prstGeom>
          <a:noFill/>
          <a:extLst>
            <a:ext uri="{909E8E84-426E-40DD-AFC4-6F175D3DCCD1}">
              <a14:hiddenFill xmlns:a14="http://schemas.microsoft.com/office/drawing/2010/main">
                <a:solidFill>
                  <a:srgbClr val="FFFFFF"/>
                </a:solidFill>
              </a14:hiddenFill>
            </a:ext>
          </a:extLst>
        </p:spPr>
      </p:pic>
      <p:sp>
        <p:nvSpPr>
          <p:cNvPr id="77" name="Google Shape;87;p1">
            <a:extLst>
              <a:ext uri="{FF2B5EF4-FFF2-40B4-BE49-F238E27FC236}">
                <a16:creationId xmlns:a16="http://schemas.microsoft.com/office/drawing/2014/main" id="{D6181F2B-4630-04B6-897D-3894F60D459C}"/>
              </a:ext>
            </a:extLst>
          </p:cNvPr>
          <p:cNvSpPr/>
          <p:nvPr/>
        </p:nvSpPr>
        <p:spPr>
          <a:xfrm>
            <a:off x="39379805" y="9080288"/>
            <a:ext cx="2771212" cy="79075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BP Melodies from</a:t>
            </a:r>
          </a:p>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Behavioral Task</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21" name="Google Shape;87;p1">
            <a:extLst>
              <a:ext uri="{FF2B5EF4-FFF2-40B4-BE49-F238E27FC236}">
                <a16:creationId xmlns:a16="http://schemas.microsoft.com/office/drawing/2014/main" id="{7192D0D5-1A04-1632-0EA0-112280C0FCC3}"/>
              </a:ext>
            </a:extLst>
          </p:cNvPr>
          <p:cNvSpPr/>
          <p:nvPr/>
        </p:nvSpPr>
        <p:spPr>
          <a:xfrm>
            <a:off x="24070882" y="29194302"/>
            <a:ext cx="2067454" cy="1908291"/>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grpSp>
        <p:nvGrpSpPr>
          <p:cNvPr id="22" name="Group 21">
            <a:extLst>
              <a:ext uri="{FF2B5EF4-FFF2-40B4-BE49-F238E27FC236}">
                <a16:creationId xmlns:a16="http://schemas.microsoft.com/office/drawing/2014/main" id="{55F87B21-BB75-5FD5-D0B7-A027E2CD1326}"/>
              </a:ext>
            </a:extLst>
          </p:cNvPr>
          <p:cNvGrpSpPr/>
          <p:nvPr/>
        </p:nvGrpSpPr>
        <p:grpSpPr>
          <a:xfrm>
            <a:off x="24442974" y="19321667"/>
            <a:ext cx="3098365" cy="3791415"/>
            <a:chOff x="8305800" y="2076110"/>
            <a:chExt cx="2895600" cy="3332767"/>
          </a:xfrm>
        </p:grpSpPr>
        <p:sp>
          <p:nvSpPr>
            <p:cNvPr id="24" name="Rounded Rectangle 23">
              <a:extLst>
                <a:ext uri="{FF2B5EF4-FFF2-40B4-BE49-F238E27FC236}">
                  <a16:creationId xmlns:a16="http://schemas.microsoft.com/office/drawing/2014/main" id="{B5708AC4-3154-5552-F251-E0BC07CD6AF8}"/>
                </a:ext>
              </a:extLst>
            </p:cNvPr>
            <p:cNvSpPr>
              <a:spLocks noChangeAspect="1"/>
            </p:cNvSpPr>
            <p:nvPr/>
          </p:nvSpPr>
          <p:spPr bwMode="auto">
            <a:xfrm>
              <a:off x="10013626" y="3090068"/>
              <a:ext cx="1187774" cy="953429"/>
            </a:xfrm>
            <a:prstGeom prst="roundRect">
              <a:avLst>
                <a:gd name="adj" fmla="val 9206"/>
              </a:avLst>
            </a:prstGeom>
            <a:pattFill prst="pct90">
              <a:fgClr>
                <a:srgbClr val="92D050"/>
              </a:fgClr>
              <a:bgClr>
                <a:srgbClr val="000000"/>
              </a:bgClr>
            </a:patt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5" name="Rounded Rectangle 24">
              <a:extLst>
                <a:ext uri="{FF2B5EF4-FFF2-40B4-BE49-F238E27FC236}">
                  <a16:creationId xmlns:a16="http://schemas.microsoft.com/office/drawing/2014/main" id="{5008A6AD-6D22-D46E-9AF0-998D9789790F}"/>
                </a:ext>
              </a:extLst>
            </p:cNvPr>
            <p:cNvSpPr>
              <a:spLocks/>
            </p:cNvSpPr>
            <p:nvPr/>
          </p:nvSpPr>
          <p:spPr bwMode="auto">
            <a:xfrm>
              <a:off x="9631680" y="3244921"/>
              <a:ext cx="1188720" cy="950976"/>
            </a:xfrm>
            <a:prstGeom prst="roundRect">
              <a:avLst>
                <a:gd name="adj" fmla="val 9206"/>
              </a:avLst>
            </a:prstGeom>
            <a:pattFill prst="pct90">
              <a:fgClr>
                <a:srgbClr val="EE7F05"/>
              </a:fgClr>
              <a:bgClr>
                <a:schemeClr val="tx2"/>
              </a:bgClr>
            </a:patt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6" name="Rounded Rectangle 25">
              <a:extLst>
                <a:ext uri="{FF2B5EF4-FFF2-40B4-BE49-F238E27FC236}">
                  <a16:creationId xmlns:a16="http://schemas.microsoft.com/office/drawing/2014/main" id="{C01CB612-E6BA-FF4C-3087-182C94A2E146}"/>
                </a:ext>
              </a:extLst>
            </p:cNvPr>
            <p:cNvSpPr>
              <a:spLocks/>
            </p:cNvSpPr>
            <p:nvPr/>
          </p:nvSpPr>
          <p:spPr bwMode="auto">
            <a:xfrm>
              <a:off x="9250680" y="3397321"/>
              <a:ext cx="1188720" cy="950976"/>
            </a:xfrm>
            <a:prstGeom prst="roundRect">
              <a:avLst>
                <a:gd name="adj" fmla="val 9206"/>
              </a:avLst>
            </a:prstGeom>
            <a:solidFill>
              <a:srgbClr val="92D050"/>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8" name="TextBox 27">
              <a:extLst>
                <a:ext uri="{FF2B5EF4-FFF2-40B4-BE49-F238E27FC236}">
                  <a16:creationId xmlns:a16="http://schemas.microsoft.com/office/drawing/2014/main" id="{555AF43E-50A2-2DDB-32C6-2A24CFADECE7}"/>
                </a:ext>
              </a:extLst>
            </p:cNvPr>
            <p:cNvSpPr txBox="1"/>
            <p:nvPr/>
          </p:nvSpPr>
          <p:spPr>
            <a:xfrm>
              <a:off x="8571627" y="2076110"/>
              <a:ext cx="2165681" cy="626054"/>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3</a:t>
              </a:r>
            </a:p>
            <a:p>
              <a:pPr algn="ctr"/>
              <a:r>
                <a:rPr lang="en-US" sz="2400" dirty="0">
                  <a:solidFill>
                    <a:srgbClr val="000000"/>
                  </a:solidFill>
                  <a:latin typeface="Arial" panose="020B0604020202020204" pitchFamily="34" charset="0"/>
                  <a:ea typeface="Avenir Book" charset="0"/>
                  <a:cs typeface="Arial" panose="020B0604020202020204" pitchFamily="34" charset="0"/>
                </a:rPr>
                <a:t>(testing in scanner)</a:t>
              </a:r>
            </a:p>
          </p:txBody>
        </p:sp>
        <p:sp>
          <p:nvSpPr>
            <p:cNvPr id="29" name="Rounded Rectangle 28">
              <a:extLst>
                <a:ext uri="{FF2B5EF4-FFF2-40B4-BE49-F238E27FC236}">
                  <a16:creationId xmlns:a16="http://schemas.microsoft.com/office/drawing/2014/main" id="{76E79E47-64D4-0F6C-D38B-B28F35A4D126}"/>
                </a:ext>
              </a:extLst>
            </p:cNvPr>
            <p:cNvSpPr>
              <a:spLocks noChangeAspect="1"/>
            </p:cNvSpPr>
            <p:nvPr/>
          </p:nvSpPr>
          <p:spPr bwMode="auto">
            <a:xfrm>
              <a:off x="8843661" y="3547268"/>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0" name="Rounded Rectangle 29">
              <a:extLst>
                <a:ext uri="{FF2B5EF4-FFF2-40B4-BE49-F238E27FC236}">
                  <a16:creationId xmlns:a16="http://schemas.microsoft.com/office/drawing/2014/main" id="{A2C259F7-F6CF-45E5-DEA6-31DD3E941532}"/>
                </a:ext>
              </a:extLst>
            </p:cNvPr>
            <p:cNvSpPr>
              <a:spLocks/>
            </p:cNvSpPr>
            <p:nvPr/>
          </p:nvSpPr>
          <p:spPr bwMode="auto">
            <a:xfrm>
              <a:off x="8305800" y="367113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1" name="TextBox 30">
              <a:extLst>
                <a:ext uri="{FF2B5EF4-FFF2-40B4-BE49-F238E27FC236}">
                  <a16:creationId xmlns:a16="http://schemas.microsoft.com/office/drawing/2014/main" id="{6F2442C7-714B-755F-94EC-4102A86CCE82}"/>
                </a:ext>
              </a:extLst>
            </p:cNvPr>
            <p:cNvSpPr txBox="1"/>
            <p:nvPr/>
          </p:nvSpPr>
          <p:spPr>
            <a:xfrm>
              <a:off x="8305800" y="4805182"/>
              <a:ext cx="1359679" cy="603695"/>
            </a:xfrm>
            <a:prstGeom prst="rect">
              <a:avLst/>
            </a:prstGeom>
            <a:noFill/>
          </p:spPr>
          <p:txBody>
            <a:bodyPr wrap="none" rtlCol="0">
              <a:spAutoFit/>
            </a:bodyPr>
            <a:lstStyle/>
            <a:p>
              <a:r>
                <a:rPr lang="en-US" sz="2400" dirty="0">
                  <a:solidFill>
                    <a:srgbClr val="000000"/>
                  </a:solidFill>
                  <a:latin typeface="Arial" panose="020B0604020202020204" pitchFamily="34" charset="0"/>
                  <a:ea typeface="Avenir Book" charset="0"/>
                  <a:cs typeface="Arial" panose="020B0604020202020204" pitchFamily="34" charset="0"/>
                </a:rPr>
                <a:t>Liking? </a:t>
              </a:r>
            </a:p>
            <a:p>
              <a:r>
                <a:rPr lang="en-US" sz="2400" dirty="0">
                  <a:solidFill>
                    <a:srgbClr val="000000"/>
                  </a:solidFill>
                  <a:latin typeface="Arial" panose="020B0604020202020204" pitchFamily="34" charset="0"/>
                  <a:ea typeface="Avenir Book" charset="0"/>
                  <a:cs typeface="Arial" panose="020B0604020202020204" pitchFamily="34" charset="0"/>
                </a:rPr>
                <a:t>Familiarity?</a:t>
              </a:r>
            </a:p>
          </p:txBody>
        </p:sp>
      </p:grpSp>
      <p:grpSp>
        <p:nvGrpSpPr>
          <p:cNvPr id="32" name="Group 31">
            <a:extLst>
              <a:ext uri="{FF2B5EF4-FFF2-40B4-BE49-F238E27FC236}">
                <a16:creationId xmlns:a16="http://schemas.microsoft.com/office/drawing/2014/main" id="{D140A3E9-7626-3ABF-F643-50805FDA6073}"/>
              </a:ext>
            </a:extLst>
          </p:cNvPr>
          <p:cNvGrpSpPr/>
          <p:nvPr/>
        </p:nvGrpSpPr>
        <p:grpSpPr>
          <a:xfrm>
            <a:off x="19895866" y="19319475"/>
            <a:ext cx="2952295" cy="3756662"/>
            <a:chOff x="4713243" y="2076155"/>
            <a:chExt cx="2525757" cy="3334476"/>
          </a:xfrm>
        </p:grpSpPr>
        <p:sp>
          <p:nvSpPr>
            <p:cNvPr id="34" name="Rounded Rectangle 33">
              <a:extLst>
                <a:ext uri="{FF2B5EF4-FFF2-40B4-BE49-F238E27FC236}">
                  <a16:creationId xmlns:a16="http://schemas.microsoft.com/office/drawing/2014/main" id="{59C3EBF0-3842-6206-6D2C-D8F4EB04FB0C}"/>
                </a:ext>
              </a:extLst>
            </p:cNvPr>
            <p:cNvSpPr>
              <a:spLocks/>
            </p:cNvSpPr>
            <p:nvPr/>
          </p:nvSpPr>
          <p:spPr bwMode="auto">
            <a:xfrm>
              <a:off x="6050280" y="322828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5" name="Rounded Rectangle 34">
              <a:extLst>
                <a:ext uri="{FF2B5EF4-FFF2-40B4-BE49-F238E27FC236}">
                  <a16:creationId xmlns:a16="http://schemas.microsoft.com/office/drawing/2014/main" id="{978763D1-BF86-7053-129A-5E2625136609}"/>
                </a:ext>
              </a:extLst>
            </p:cNvPr>
            <p:cNvSpPr>
              <a:spLocks noChangeAspect="1"/>
            </p:cNvSpPr>
            <p:nvPr/>
          </p:nvSpPr>
          <p:spPr bwMode="auto">
            <a:xfrm>
              <a:off x="5945538" y="3272695"/>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6" name="Rounded Rectangle 35">
              <a:extLst>
                <a:ext uri="{FF2B5EF4-FFF2-40B4-BE49-F238E27FC236}">
                  <a16:creationId xmlns:a16="http://schemas.microsoft.com/office/drawing/2014/main" id="{ACD0C447-F120-F04E-26A0-E252F3BA5AD3}"/>
                </a:ext>
              </a:extLst>
            </p:cNvPr>
            <p:cNvSpPr>
              <a:spLocks noChangeAspect="1"/>
            </p:cNvSpPr>
            <p:nvPr/>
          </p:nvSpPr>
          <p:spPr bwMode="auto">
            <a:xfrm>
              <a:off x="5853888" y="3307230"/>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7" name="TextBox 36">
              <a:extLst>
                <a:ext uri="{FF2B5EF4-FFF2-40B4-BE49-F238E27FC236}">
                  <a16:creationId xmlns:a16="http://schemas.microsoft.com/office/drawing/2014/main" id="{60111888-11C4-8991-09B8-B5AC5E171F03}"/>
                </a:ext>
              </a:extLst>
            </p:cNvPr>
            <p:cNvSpPr txBox="1"/>
            <p:nvPr/>
          </p:nvSpPr>
          <p:spPr>
            <a:xfrm>
              <a:off x="5359459" y="2076155"/>
              <a:ext cx="1172156" cy="632170"/>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2</a:t>
              </a:r>
            </a:p>
            <a:p>
              <a:pPr algn="ctr"/>
              <a:r>
                <a:rPr lang="en-US" sz="2400" dirty="0">
                  <a:solidFill>
                    <a:srgbClr val="000000"/>
                  </a:solidFill>
                  <a:latin typeface="Arial" panose="020B0604020202020204" pitchFamily="34" charset="0"/>
                  <a:ea typeface="Avenir Book" charset="0"/>
                  <a:cs typeface="Arial" panose="020B0604020202020204" pitchFamily="34" charset="0"/>
                </a:rPr>
                <a:t>(exposure)</a:t>
              </a:r>
            </a:p>
          </p:txBody>
        </p:sp>
        <p:sp>
          <p:nvSpPr>
            <p:cNvPr id="39" name="Rounded Rectangle 38">
              <a:extLst>
                <a:ext uri="{FF2B5EF4-FFF2-40B4-BE49-F238E27FC236}">
                  <a16:creationId xmlns:a16="http://schemas.microsoft.com/office/drawing/2014/main" id="{707C329A-1143-A427-8773-8CBE5534A939}"/>
                </a:ext>
              </a:extLst>
            </p:cNvPr>
            <p:cNvSpPr>
              <a:spLocks noChangeAspect="1"/>
            </p:cNvSpPr>
            <p:nvPr/>
          </p:nvSpPr>
          <p:spPr bwMode="auto">
            <a:xfrm>
              <a:off x="5760442" y="3351642"/>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0" name="Rounded Rectangle 39">
              <a:extLst>
                <a:ext uri="{FF2B5EF4-FFF2-40B4-BE49-F238E27FC236}">
                  <a16:creationId xmlns:a16="http://schemas.microsoft.com/office/drawing/2014/main" id="{AE4AE776-75CE-2707-4616-E670E8593C01}"/>
                </a:ext>
              </a:extLst>
            </p:cNvPr>
            <p:cNvSpPr>
              <a:spLocks/>
            </p:cNvSpPr>
            <p:nvPr/>
          </p:nvSpPr>
          <p:spPr bwMode="auto">
            <a:xfrm>
              <a:off x="5653837" y="337745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1" name="Rounded Rectangle 40">
              <a:extLst>
                <a:ext uri="{FF2B5EF4-FFF2-40B4-BE49-F238E27FC236}">
                  <a16:creationId xmlns:a16="http://schemas.microsoft.com/office/drawing/2014/main" id="{7353DFCF-E502-1770-77B2-C15DE9899753}"/>
                </a:ext>
              </a:extLst>
            </p:cNvPr>
            <p:cNvSpPr>
              <a:spLocks noChangeAspect="1"/>
            </p:cNvSpPr>
            <p:nvPr/>
          </p:nvSpPr>
          <p:spPr bwMode="auto">
            <a:xfrm>
              <a:off x="5538519" y="3405515"/>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2" name="Rounded Rectangle 41">
              <a:extLst>
                <a:ext uri="{FF2B5EF4-FFF2-40B4-BE49-F238E27FC236}">
                  <a16:creationId xmlns:a16="http://schemas.microsoft.com/office/drawing/2014/main" id="{3BB127F1-570C-36CF-19F8-87AFB8080F8C}"/>
                </a:ext>
              </a:extLst>
            </p:cNvPr>
            <p:cNvSpPr>
              <a:spLocks/>
            </p:cNvSpPr>
            <p:nvPr/>
          </p:nvSpPr>
          <p:spPr bwMode="auto">
            <a:xfrm>
              <a:off x="5429523" y="343389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3" name="Rounded Rectangle 42">
              <a:extLst>
                <a:ext uri="{FF2B5EF4-FFF2-40B4-BE49-F238E27FC236}">
                  <a16:creationId xmlns:a16="http://schemas.microsoft.com/office/drawing/2014/main" id="{C7CE413B-11DD-8DC2-ED8E-B6DD494899E5}"/>
                </a:ext>
              </a:extLst>
            </p:cNvPr>
            <p:cNvSpPr>
              <a:spLocks noChangeAspect="1"/>
            </p:cNvSpPr>
            <p:nvPr/>
          </p:nvSpPr>
          <p:spPr bwMode="auto">
            <a:xfrm>
              <a:off x="5322843" y="3471068"/>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4" name="Rounded Rectangle 43">
              <a:extLst>
                <a:ext uri="{FF2B5EF4-FFF2-40B4-BE49-F238E27FC236}">
                  <a16:creationId xmlns:a16="http://schemas.microsoft.com/office/drawing/2014/main" id="{A88D3FAB-F143-8812-7323-13C209EAF435}"/>
                </a:ext>
              </a:extLst>
            </p:cNvPr>
            <p:cNvSpPr>
              <a:spLocks noChangeAspect="1"/>
            </p:cNvSpPr>
            <p:nvPr/>
          </p:nvSpPr>
          <p:spPr bwMode="auto">
            <a:xfrm>
              <a:off x="5201869" y="3510097"/>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5" name="Rounded Rectangle 44">
              <a:extLst>
                <a:ext uri="{FF2B5EF4-FFF2-40B4-BE49-F238E27FC236}">
                  <a16:creationId xmlns:a16="http://schemas.microsoft.com/office/drawing/2014/main" id="{F4CAA69B-E3E3-8426-1EEE-638F98AA3F9D}"/>
                </a:ext>
              </a:extLst>
            </p:cNvPr>
            <p:cNvSpPr>
              <a:spLocks/>
            </p:cNvSpPr>
            <p:nvPr/>
          </p:nvSpPr>
          <p:spPr bwMode="auto">
            <a:xfrm>
              <a:off x="5048523" y="3576071"/>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6" name="Rounded Rectangle 45">
              <a:extLst>
                <a:ext uri="{FF2B5EF4-FFF2-40B4-BE49-F238E27FC236}">
                  <a16:creationId xmlns:a16="http://schemas.microsoft.com/office/drawing/2014/main" id="{ACD481E9-18CA-F65C-5878-DA01B552AFD5}"/>
                </a:ext>
              </a:extLst>
            </p:cNvPr>
            <p:cNvSpPr>
              <a:spLocks noChangeAspect="1"/>
            </p:cNvSpPr>
            <p:nvPr/>
          </p:nvSpPr>
          <p:spPr bwMode="auto">
            <a:xfrm>
              <a:off x="4897069" y="3624616"/>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7" name="Rounded Rectangle 46">
              <a:extLst>
                <a:ext uri="{FF2B5EF4-FFF2-40B4-BE49-F238E27FC236}">
                  <a16:creationId xmlns:a16="http://schemas.microsoft.com/office/drawing/2014/main" id="{4B351AF6-8C10-C979-2DFD-321BE140F8DA}"/>
                </a:ext>
              </a:extLst>
            </p:cNvPr>
            <p:cNvSpPr>
              <a:spLocks/>
            </p:cNvSpPr>
            <p:nvPr/>
          </p:nvSpPr>
          <p:spPr bwMode="auto">
            <a:xfrm>
              <a:off x="4713243" y="367552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8" name="TextBox 47">
              <a:extLst>
                <a:ext uri="{FF2B5EF4-FFF2-40B4-BE49-F238E27FC236}">
                  <a16:creationId xmlns:a16="http://schemas.microsoft.com/office/drawing/2014/main" id="{75D70974-A05E-60A8-4CF0-52C11EB11961}"/>
                </a:ext>
              </a:extLst>
            </p:cNvPr>
            <p:cNvSpPr txBox="1"/>
            <p:nvPr/>
          </p:nvSpPr>
          <p:spPr>
            <a:xfrm>
              <a:off x="5169282" y="4801039"/>
              <a:ext cx="1497440" cy="609592"/>
            </a:xfrm>
            <a:prstGeom prst="rect">
              <a:avLst/>
            </a:prstGeom>
            <a:noFill/>
          </p:spPr>
          <p:txBody>
            <a:bodyPr wrap="none" rtlCol="0">
              <a:spAutoFit/>
            </a:bodyPr>
            <a:lstStyle/>
            <a:p>
              <a:pPr algn="ctr"/>
              <a:r>
                <a:rPr lang="en-US" sz="2400" dirty="0">
                  <a:solidFill>
                    <a:srgbClr val="000000"/>
                  </a:solidFill>
                  <a:latin typeface="Arial" panose="020B0604020202020204" pitchFamily="34" charset="0"/>
                  <a:ea typeface="Avenir Book" charset="0"/>
                  <a:cs typeface="Arial" panose="020B0604020202020204" pitchFamily="34" charset="0"/>
                </a:rPr>
                <a:t>Listen </a:t>
              </a:r>
            </a:p>
            <a:p>
              <a:pPr algn="ctr"/>
              <a:r>
                <a:rPr lang="en-US" sz="2400" dirty="0">
                  <a:solidFill>
                    <a:srgbClr val="000000"/>
                  </a:solidFill>
                  <a:latin typeface="Arial" panose="020B0604020202020204" pitchFamily="34" charset="0"/>
                  <a:ea typeface="Avenir Book" charset="0"/>
                  <a:cs typeface="Arial" panose="020B0604020202020204" pitchFamily="34" charset="0"/>
                </a:rPr>
                <a:t>(x2,x4,x8,x16)</a:t>
              </a:r>
            </a:p>
          </p:txBody>
        </p:sp>
      </p:grpSp>
      <p:grpSp>
        <p:nvGrpSpPr>
          <p:cNvPr id="49" name="Group 48">
            <a:extLst>
              <a:ext uri="{FF2B5EF4-FFF2-40B4-BE49-F238E27FC236}">
                <a16:creationId xmlns:a16="http://schemas.microsoft.com/office/drawing/2014/main" id="{07ECB618-12F2-3016-AFC8-DCC02E123E12}"/>
              </a:ext>
            </a:extLst>
          </p:cNvPr>
          <p:cNvGrpSpPr/>
          <p:nvPr/>
        </p:nvGrpSpPr>
        <p:grpSpPr>
          <a:xfrm>
            <a:off x="16042221" y="19309100"/>
            <a:ext cx="2522921" cy="3657846"/>
            <a:chOff x="956395" y="2076110"/>
            <a:chExt cx="1897855" cy="2826677"/>
          </a:xfrm>
        </p:grpSpPr>
        <p:sp>
          <p:nvSpPr>
            <p:cNvPr id="50" name="Rounded Rectangle 49">
              <a:extLst>
                <a:ext uri="{FF2B5EF4-FFF2-40B4-BE49-F238E27FC236}">
                  <a16:creationId xmlns:a16="http://schemas.microsoft.com/office/drawing/2014/main" id="{9CDB69AD-F2EE-3A6F-B367-606941737A2E}"/>
                </a:ext>
              </a:extLst>
            </p:cNvPr>
            <p:cNvSpPr>
              <a:spLocks noChangeAspect="1"/>
            </p:cNvSpPr>
            <p:nvPr/>
          </p:nvSpPr>
          <p:spPr bwMode="auto">
            <a:xfrm>
              <a:off x="1635291" y="2981737"/>
              <a:ext cx="1218959" cy="978461"/>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grpSp>
          <p:nvGrpSpPr>
            <p:cNvPr id="52" name="Group 51">
              <a:extLst>
                <a:ext uri="{FF2B5EF4-FFF2-40B4-BE49-F238E27FC236}">
                  <a16:creationId xmlns:a16="http://schemas.microsoft.com/office/drawing/2014/main" id="{A30C37FA-56DD-E6E1-3C4E-AD0A1D80275D}"/>
                </a:ext>
              </a:extLst>
            </p:cNvPr>
            <p:cNvGrpSpPr/>
            <p:nvPr/>
          </p:nvGrpSpPr>
          <p:grpSpPr>
            <a:xfrm>
              <a:off x="956395" y="2076110"/>
              <a:ext cx="1539243" cy="2826677"/>
              <a:chOff x="964094" y="32373154"/>
              <a:chExt cx="1539243" cy="2826677"/>
            </a:xfrm>
          </p:grpSpPr>
          <p:sp>
            <p:nvSpPr>
              <p:cNvPr id="57" name="TextBox 56">
                <a:extLst>
                  <a:ext uri="{FF2B5EF4-FFF2-40B4-BE49-F238E27FC236}">
                    <a16:creationId xmlns:a16="http://schemas.microsoft.com/office/drawing/2014/main" id="{6A7B3038-EE77-06C7-E988-01BAE9AB3582}"/>
                  </a:ext>
                </a:extLst>
              </p:cNvPr>
              <p:cNvSpPr txBox="1"/>
              <p:nvPr/>
            </p:nvSpPr>
            <p:spPr>
              <a:xfrm>
                <a:off x="1345121" y="32373154"/>
                <a:ext cx="1158216" cy="550375"/>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1</a:t>
                </a:r>
              </a:p>
              <a:p>
                <a:pPr algn="ctr"/>
                <a:r>
                  <a:rPr lang="en-US" sz="2400" dirty="0">
                    <a:solidFill>
                      <a:srgbClr val="000000"/>
                    </a:solidFill>
                    <a:latin typeface="Arial" panose="020B0604020202020204" pitchFamily="34" charset="0"/>
                    <a:ea typeface="Avenir Book" charset="0"/>
                    <a:cs typeface="Arial" panose="020B0604020202020204" pitchFamily="34" charset="0"/>
                  </a:rPr>
                  <a:t>(pre-ratings)</a:t>
                </a:r>
              </a:p>
            </p:txBody>
          </p:sp>
          <p:sp>
            <p:nvSpPr>
              <p:cNvPr id="64" name="TextBox 63">
                <a:extLst>
                  <a:ext uri="{FF2B5EF4-FFF2-40B4-BE49-F238E27FC236}">
                    <a16:creationId xmlns:a16="http://schemas.microsoft.com/office/drawing/2014/main" id="{2B8C8C62-397A-948A-1942-0C1D6AFC6276}"/>
                  </a:ext>
                </a:extLst>
              </p:cNvPr>
              <p:cNvSpPr txBox="1"/>
              <p:nvPr/>
            </p:nvSpPr>
            <p:spPr>
              <a:xfrm>
                <a:off x="964094" y="34669112"/>
                <a:ext cx="1094435" cy="530719"/>
              </a:xfrm>
              <a:prstGeom prst="rect">
                <a:avLst/>
              </a:prstGeom>
              <a:noFill/>
            </p:spPr>
            <p:txBody>
              <a:bodyPr wrap="none" rtlCol="0">
                <a:spAutoFit/>
              </a:bodyPr>
              <a:lstStyle/>
              <a:p>
                <a:r>
                  <a:rPr lang="en-US" sz="2400" dirty="0">
                    <a:solidFill>
                      <a:srgbClr val="000000"/>
                    </a:solidFill>
                    <a:latin typeface="Arial" panose="020B0604020202020204" pitchFamily="34" charset="0"/>
                    <a:ea typeface="Avenir Book" charset="0"/>
                    <a:cs typeface="Arial" panose="020B0604020202020204" pitchFamily="34" charset="0"/>
                  </a:rPr>
                  <a:t>Liking?</a:t>
                </a:r>
              </a:p>
              <a:p>
                <a:r>
                  <a:rPr lang="en-US" sz="2400" dirty="0">
                    <a:solidFill>
                      <a:srgbClr val="000000"/>
                    </a:solidFill>
                    <a:latin typeface="Arial" panose="020B0604020202020204" pitchFamily="34" charset="0"/>
                    <a:ea typeface="Avenir Book" charset="0"/>
                    <a:cs typeface="Arial" panose="020B0604020202020204" pitchFamily="34" charset="0"/>
                  </a:rPr>
                  <a:t>Familiarity?</a:t>
                </a:r>
              </a:p>
            </p:txBody>
          </p:sp>
        </p:grpSp>
        <p:sp>
          <p:nvSpPr>
            <p:cNvPr id="53" name="Rounded Rectangle 52">
              <a:extLst>
                <a:ext uri="{FF2B5EF4-FFF2-40B4-BE49-F238E27FC236}">
                  <a16:creationId xmlns:a16="http://schemas.microsoft.com/office/drawing/2014/main" id="{801DB252-C1AF-E03D-297F-687F3D5A1942}"/>
                </a:ext>
              </a:extLst>
            </p:cNvPr>
            <p:cNvSpPr>
              <a:spLocks/>
            </p:cNvSpPr>
            <p:nvPr/>
          </p:nvSpPr>
          <p:spPr bwMode="auto">
            <a:xfrm>
              <a:off x="960113" y="322083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grpSp>
      <p:sp>
        <p:nvSpPr>
          <p:cNvPr id="66" name="Google Shape;87;p1">
            <a:extLst>
              <a:ext uri="{FF2B5EF4-FFF2-40B4-BE49-F238E27FC236}">
                <a16:creationId xmlns:a16="http://schemas.microsoft.com/office/drawing/2014/main" id="{850C0005-188F-6C95-EBCB-2BB8601C9A1B}"/>
              </a:ext>
            </a:extLst>
          </p:cNvPr>
          <p:cNvSpPr/>
          <p:nvPr/>
        </p:nvSpPr>
        <p:spPr>
          <a:xfrm>
            <a:off x="20152124" y="30226608"/>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N = 665; ages 18-65</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2" name="Picture 8">
            <a:extLst>
              <a:ext uri="{FF2B5EF4-FFF2-40B4-BE49-F238E27FC236}">
                <a16:creationId xmlns:a16="http://schemas.microsoft.com/office/drawing/2014/main" id="{527FE598-BA1D-83EE-6BD5-124B07E18BBA}"/>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5717" b="69764"/>
          <a:stretch/>
        </p:blipFill>
        <p:spPr bwMode="auto">
          <a:xfrm>
            <a:off x="30173641" y="12278681"/>
            <a:ext cx="11977376" cy="2653172"/>
          </a:xfrm>
          <a:prstGeom prst="rect">
            <a:avLst/>
          </a:prstGeom>
          <a:noFill/>
          <a:extLst>
            <a:ext uri="{909E8E84-426E-40DD-AFC4-6F175D3DCCD1}">
              <a14:hiddenFill xmlns:a14="http://schemas.microsoft.com/office/drawing/2010/main">
                <a:solidFill>
                  <a:srgbClr val="FFFFFF"/>
                </a:solidFill>
              </a14:hiddenFill>
            </a:ext>
          </a:extLst>
        </p:spPr>
      </p:pic>
      <p:sp>
        <p:nvSpPr>
          <p:cNvPr id="68" name="Google Shape;87;p1">
            <a:extLst>
              <a:ext uri="{FF2B5EF4-FFF2-40B4-BE49-F238E27FC236}">
                <a16:creationId xmlns:a16="http://schemas.microsoft.com/office/drawing/2014/main" id="{9024278C-8131-9ED8-EF5F-656885CD8CD4}"/>
              </a:ext>
            </a:extLst>
          </p:cNvPr>
          <p:cNvSpPr/>
          <p:nvPr/>
        </p:nvSpPr>
        <p:spPr>
          <a:xfrm>
            <a:off x="34798902" y="14786340"/>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N = 16; ages 55-90</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6" name="Picture 12" descr="A picture containing purple, indoor, colorful, plastic&#10;&#10;Description automatically generated">
            <a:extLst>
              <a:ext uri="{FF2B5EF4-FFF2-40B4-BE49-F238E27FC236}">
                <a16:creationId xmlns:a16="http://schemas.microsoft.com/office/drawing/2014/main" id="{70395012-33A8-59C0-B3CA-D575F471E026}"/>
              </a:ext>
            </a:extLst>
          </p:cNvPr>
          <p:cNvPicPr>
            <a:picLocks noChangeAspect="1" noChangeArrowheads="1"/>
          </p:cNvPicPr>
          <p:nvPr/>
        </p:nvPicPr>
        <p:blipFill rotWithShape="1">
          <a:blip r:embed="rId19">
            <a:clrChange>
              <a:clrFrom>
                <a:srgbClr val="F2F2E6"/>
              </a:clrFrom>
              <a:clrTo>
                <a:srgbClr val="F2F2E6">
                  <a:alpha val="0"/>
                </a:srgbClr>
              </a:clrTo>
            </a:clrChange>
            <a:extLst>
              <a:ext uri="{28A0092B-C50C-407E-A947-70E740481C1C}">
                <a14:useLocalDpi xmlns:a14="http://schemas.microsoft.com/office/drawing/2010/main" val="0"/>
              </a:ext>
            </a:extLst>
          </a:blip>
          <a:srcRect t="51406"/>
          <a:stretch/>
        </p:blipFill>
        <p:spPr bwMode="auto">
          <a:xfrm>
            <a:off x="35612882" y="18412894"/>
            <a:ext cx="6124703" cy="2086854"/>
          </a:xfrm>
          <a:prstGeom prst="rect">
            <a:avLst/>
          </a:prstGeom>
          <a:noFill/>
          <a:extLst>
            <a:ext uri="{909E8E84-426E-40DD-AFC4-6F175D3DCCD1}">
              <a14:hiddenFill xmlns:a14="http://schemas.microsoft.com/office/drawing/2010/main">
                <a:solidFill>
                  <a:srgbClr val="FFFFFF"/>
                </a:solidFill>
              </a14:hiddenFill>
            </a:ext>
          </a:extLst>
        </p:spPr>
      </p:pic>
      <p:sp>
        <p:nvSpPr>
          <p:cNvPr id="70" name="Google Shape;87;p1">
            <a:extLst>
              <a:ext uri="{FF2B5EF4-FFF2-40B4-BE49-F238E27FC236}">
                <a16:creationId xmlns:a16="http://schemas.microsoft.com/office/drawing/2014/main" id="{871C59D8-FC58-6238-2BC2-22E36874251F}"/>
              </a:ext>
            </a:extLst>
          </p:cNvPr>
          <p:cNvSpPr/>
          <p:nvPr/>
        </p:nvSpPr>
        <p:spPr>
          <a:xfrm>
            <a:off x="29010420" y="20785361"/>
            <a:ext cx="14303818"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algn="ctr" fontAlgn="base"/>
            <a:r>
              <a:rPr lang="en-US" sz="3200" dirty="0">
                <a:solidFill>
                  <a:schemeClr val="dk1"/>
                </a:solidFill>
                <a:latin typeface="Arial" panose="020B0604020202020204" pitchFamily="34" charset="0"/>
                <a:ea typeface="Helvetica Neue"/>
                <a:cs typeface="Arial" panose="020B0604020202020204" pitchFamily="34" charset="0"/>
                <a:sym typeface="Helvetica Neue"/>
              </a:rPr>
              <a:t>YA (N = 24; </a:t>
            </a:r>
            <a:r>
              <a:rPr lang="en-US" sz="3200" dirty="0" err="1">
                <a:solidFill>
                  <a:schemeClr val="dk1"/>
                </a:solidFill>
                <a:latin typeface="Arial" panose="020B0604020202020204" pitchFamily="34" charset="0"/>
                <a:ea typeface="Helvetica Neue"/>
                <a:cs typeface="Arial" panose="020B0604020202020204" pitchFamily="34" charset="0"/>
                <a:sym typeface="Helvetica Neue"/>
              </a:rPr>
              <a:t>age</a:t>
            </a:r>
            <a:r>
              <a:rPr lang="en-US" sz="3200" baseline="-25000" dirty="0" err="1">
                <a:solidFill>
                  <a:schemeClr val="dk1"/>
                </a:solidFill>
                <a:latin typeface="Arial" panose="020B0604020202020204" pitchFamily="34" charset="0"/>
                <a:ea typeface="Helvetica Neue"/>
                <a:cs typeface="Arial" panose="020B0604020202020204" pitchFamily="34" charset="0"/>
                <a:sym typeface="Helvetica Neue"/>
              </a:rPr>
              <a:t>mean</a:t>
            </a:r>
            <a:r>
              <a:rPr lang="en-US" sz="3200" baseline="-250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dirty="0">
                <a:solidFill>
                  <a:schemeClr val="dk1"/>
                </a:solidFill>
                <a:latin typeface="Arial" panose="020B0604020202020204" pitchFamily="34" charset="0"/>
                <a:ea typeface="Helvetica Neue"/>
                <a:cs typeface="Arial" panose="020B0604020202020204" pitchFamily="34" charset="0"/>
                <a:sym typeface="Helvetica Neue"/>
              </a:rPr>
              <a:t>= 18.6)  &gt; OA (N = 24; </a:t>
            </a:r>
            <a:r>
              <a:rPr lang="en-US" sz="3200" dirty="0" err="1">
                <a:solidFill>
                  <a:schemeClr val="dk1"/>
                </a:solidFill>
                <a:latin typeface="Arial" panose="020B0604020202020204" pitchFamily="34" charset="0"/>
                <a:ea typeface="Helvetica Neue"/>
                <a:cs typeface="Arial" panose="020B0604020202020204" pitchFamily="34" charset="0"/>
                <a:sym typeface="Helvetica Neue"/>
              </a:rPr>
              <a:t>age</a:t>
            </a:r>
            <a:r>
              <a:rPr lang="en-US" sz="3200" baseline="-25000" dirty="0" err="1">
                <a:solidFill>
                  <a:schemeClr val="dk1"/>
                </a:solidFill>
                <a:latin typeface="Arial" panose="020B0604020202020204" pitchFamily="34" charset="0"/>
                <a:ea typeface="Helvetica Neue"/>
                <a:cs typeface="Arial" panose="020B0604020202020204" pitchFamily="34" charset="0"/>
                <a:sym typeface="Helvetica Neue"/>
              </a:rPr>
              <a:t>mean</a:t>
            </a:r>
            <a:r>
              <a:rPr lang="en-US" sz="3200" baseline="-250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dirty="0">
                <a:solidFill>
                  <a:schemeClr val="dk1"/>
                </a:solidFill>
                <a:latin typeface="Arial" panose="020B0604020202020204" pitchFamily="34" charset="0"/>
                <a:ea typeface="Helvetica Neue"/>
                <a:cs typeface="Arial" panose="020B0604020202020204" pitchFamily="34" charset="0"/>
                <a:sym typeface="Helvetica Neue"/>
              </a:rPr>
              <a:t>= 66.7)</a:t>
            </a:r>
          </a:p>
        </p:txBody>
      </p:sp>
      <p:sp>
        <p:nvSpPr>
          <p:cNvPr id="80" name="Google Shape;87;p1">
            <a:extLst>
              <a:ext uri="{FF2B5EF4-FFF2-40B4-BE49-F238E27FC236}">
                <a16:creationId xmlns:a16="http://schemas.microsoft.com/office/drawing/2014/main" id="{B1C39CB6-9B4E-4E0D-9987-4E3D3C8779D3}"/>
              </a:ext>
            </a:extLst>
          </p:cNvPr>
          <p:cNvSpPr/>
          <p:nvPr/>
        </p:nvSpPr>
        <p:spPr>
          <a:xfrm>
            <a:off x="29063211" y="32222347"/>
            <a:ext cx="14303818" cy="3567199"/>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Music provides a powerful, yet relatively underutilized, perspective into the neurocognitive developmental trajectory of reward responses</a:t>
            </a:r>
          </a:p>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As reward value modulates the strength of MEAM encoding (15), this effort offers insight into potential developmental processes that give rise to the reminiscence bump</a:t>
            </a:r>
          </a:p>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Music-based interventions may be particularly effective in developmental populations that experience heightened musical reward</a:t>
            </a: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3" name="Picture 82" descr="A black background with a black square&#10;&#10;Description automatically generated with medium confidence">
            <a:extLst>
              <a:ext uri="{FF2B5EF4-FFF2-40B4-BE49-F238E27FC236}">
                <a16:creationId xmlns:a16="http://schemas.microsoft.com/office/drawing/2014/main" id="{E273BE40-B189-9068-C0D9-1208BBF377DB}"/>
              </a:ext>
            </a:extLst>
          </p:cNvPr>
          <p:cNvPicPr>
            <a:picLocks noChangeAspect="1"/>
          </p:cNvPicPr>
          <p:nvPr/>
        </p:nvPicPr>
        <p:blipFill rotWithShape="1">
          <a:blip r:embed="rId20">
            <a:clrChange>
              <a:clrFrom>
                <a:srgbClr val="000000"/>
              </a:clrFrom>
              <a:clrTo>
                <a:srgbClr val="000000">
                  <a:alpha val="0"/>
                </a:srgbClr>
              </a:clrTo>
            </a:clrChange>
          </a:blip>
          <a:srcRect l="14106" r="62492"/>
          <a:stretch/>
        </p:blipFill>
        <p:spPr>
          <a:xfrm>
            <a:off x="30499561" y="18137528"/>
            <a:ext cx="2666119" cy="2383633"/>
          </a:xfrm>
          <a:prstGeom prst="rect">
            <a:avLst/>
          </a:prstGeom>
        </p:spPr>
      </p:pic>
      <p:pic>
        <p:nvPicPr>
          <p:cNvPr id="85" name="Picture 84" descr="A black background with a black square&#10;&#10;Description automatically generated with medium confidence">
            <a:extLst>
              <a:ext uri="{FF2B5EF4-FFF2-40B4-BE49-F238E27FC236}">
                <a16:creationId xmlns:a16="http://schemas.microsoft.com/office/drawing/2014/main" id="{7ACC3960-9932-78DA-6E88-82F9BA1E84A7}"/>
              </a:ext>
            </a:extLst>
          </p:cNvPr>
          <p:cNvPicPr>
            <a:picLocks noChangeAspect="1"/>
          </p:cNvPicPr>
          <p:nvPr/>
        </p:nvPicPr>
        <p:blipFill rotWithShape="1">
          <a:blip r:embed="rId20">
            <a:clrChange>
              <a:clrFrom>
                <a:srgbClr val="000000"/>
              </a:clrFrom>
              <a:clrTo>
                <a:srgbClr val="000000">
                  <a:alpha val="0"/>
                </a:srgbClr>
              </a:clrTo>
            </a:clrChange>
          </a:blip>
          <a:srcRect l="61840" r="11898"/>
          <a:stretch/>
        </p:blipFill>
        <p:spPr>
          <a:xfrm>
            <a:off x="32095396" y="18222718"/>
            <a:ext cx="2991935" cy="2383634"/>
          </a:xfrm>
          <a:prstGeom prst="rect">
            <a:avLst/>
          </a:prstGeom>
        </p:spPr>
      </p:pic>
      <p:sp>
        <p:nvSpPr>
          <p:cNvPr id="89" name="Google Shape;87;p1">
            <a:extLst>
              <a:ext uri="{FF2B5EF4-FFF2-40B4-BE49-F238E27FC236}">
                <a16:creationId xmlns:a16="http://schemas.microsoft.com/office/drawing/2014/main" id="{FAF52E52-99AF-D04D-1CD9-B6FAF6EEE8DE}"/>
              </a:ext>
            </a:extLst>
          </p:cNvPr>
          <p:cNvSpPr/>
          <p:nvPr/>
        </p:nvSpPr>
        <p:spPr>
          <a:xfrm>
            <a:off x="31221391" y="20343670"/>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Auditory Network Seed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2" name="Google Shape;121;p1">
            <a:extLst>
              <a:ext uri="{FF2B5EF4-FFF2-40B4-BE49-F238E27FC236}">
                <a16:creationId xmlns:a16="http://schemas.microsoft.com/office/drawing/2014/main" id="{FC5A804D-29A2-4EB3-D565-7B1FF9327E75}"/>
              </a:ext>
            </a:extLst>
          </p:cNvPr>
          <p:cNvSpPr/>
          <p:nvPr/>
        </p:nvSpPr>
        <p:spPr>
          <a:xfrm>
            <a:off x="29138382" y="11052913"/>
            <a:ext cx="14198418" cy="1220672"/>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Liked music engages auditory areas &amp; mPFC</a:t>
            </a:r>
          </a:p>
        </p:txBody>
      </p:sp>
      <p:sp>
        <p:nvSpPr>
          <p:cNvPr id="94" name="Google Shape;87;p1">
            <a:extLst>
              <a:ext uri="{FF2B5EF4-FFF2-40B4-BE49-F238E27FC236}">
                <a16:creationId xmlns:a16="http://schemas.microsoft.com/office/drawing/2014/main" id="{CA29A230-2E9E-C889-8B02-58E708D8FAB0}"/>
              </a:ext>
            </a:extLst>
          </p:cNvPr>
          <p:cNvSpPr/>
          <p:nvPr/>
        </p:nvSpPr>
        <p:spPr>
          <a:xfrm>
            <a:off x="38771025" y="14892182"/>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Voxel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Cluster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p>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(10)</a:t>
            </a:r>
            <a:endParaRPr lang="en-US" sz="16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5" name="Google Shape;121;p1">
            <a:extLst>
              <a:ext uri="{FF2B5EF4-FFF2-40B4-BE49-F238E27FC236}">
                <a16:creationId xmlns:a16="http://schemas.microsoft.com/office/drawing/2014/main" id="{906FE1AC-F051-E048-632E-F44F444BD15B}"/>
              </a:ext>
            </a:extLst>
          </p:cNvPr>
          <p:cNvSpPr/>
          <p:nvPr/>
        </p:nvSpPr>
        <p:spPr>
          <a:xfrm>
            <a:off x="29073806" y="15768858"/>
            <a:ext cx="14198418" cy="2521411"/>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Auditory network &amp; mPFC more functionally connected for younger compared to older adults during music listening</a:t>
            </a:r>
          </a:p>
        </p:txBody>
      </p:sp>
      <p:cxnSp>
        <p:nvCxnSpPr>
          <p:cNvPr id="97" name="Curved Connector 96">
            <a:extLst>
              <a:ext uri="{FF2B5EF4-FFF2-40B4-BE49-F238E27FC236}">
                <a16:creationId xmlns:a16="http://schemas.microsoft.com/office/drawing/2014/main" id="{CE55CC29-6AE2-2DD1-30BA-A5751744C536}"/>
              </a:ext>
            </a:extLst>
          </p:cNvPr>
          <p:cNvCxnSpPr>
            <a:cxnSpLocks/>
          </p:cNvCxnSpPr>
          <p:nvPr/>
        </p:nvCxnSpPr>
        <p:spPr>
          <a:xfrm flipV="1">
            <a:off x="34509540" y="18946013"/>
            <a:ext cx="1227651" cy="510308"/>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103" name="Google Shape;102;p1">
            <a:extLst>
              <a:ext uri="{FF2B5EF4-FFF2-40B4-BE49-F238E27FC236}">
                <a16:creationId xmlns:a16="http://schemas.microsoft.com/office/drawing/2014/main" id="{6A9966AB-67A2-4478-0F1F-8607E3808E29}"/>
              </a:ext>
            </a:extLst>
          </p:cNvPr>
          <p:cNvSpPr/>
          <p:nvPr/>
        </p:nvSpPr>
        <p:spPr>
          <a:xfrm>
            <a:off x="29138383" y="31256860"/>
            <a:ext cx="14198417" cy="965488"/>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Discussion</a:t>
            </a:r>
            <a:endParaRPr sz="5000" dirty="0">
              <a:latin typeface="Arial" panose="020B0604020202020204" pitchFamily="34" charset="0"/>
              <a:cs typeface="Arial" panose="020B0604020202020204" pitchFamily="34" charset="0"/>
            </a:endParaRPr>
          </a:p>
        </p:txBody>
      </p:sp>
      <p:sp>
        <p:nvSpPr>
          <p:cNvPr id="104" name="Google Shape;102;p1">
            <a:extLst>
              <a:ext uri="{FF2B5EF4-FFF2-40B4-BE49-F238E27FC236}">
                <a16:creationId xmlns:a16="http://schemas.microsoft.com/office/drawing/2014/main" id="{780E9BBD-DCC3-F447-AEBF-F16407024166}"/>
              </a:ext>
            </a:extLst>
          </p:cNvPr>
          <p:cNvSpPr/>
          <p:nvPr/>
        </p:nvSpPr>
        <p:spPr>
          <a:xfrm>
            <a:off x="611853" y="35792456"/>
            <a:ext cx="42702385" cy="62788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References &amp; Acknowledgments</a:t>
            </a:r>
            <a:endParaRPr sz="5000" dirty="0">
              <a:latin typeface="Arial" panose="020B0604020202020204" pitchFamily="34" charset="0"/>
              <a:cs typeface="Arial" panose="020B0604020202020204" pitchFamily="34" charset="0"/>
            </a:endParaRPr>
          </a:p>
        </p:txBody>
      </p:sp>
      <p:sp>
        <p:nvSpPr>
          <p:cNvPr id="105" name="Google Shape;165;p1">
            <a:extLst>
              <a:ext uri="{FF2B5EF4-FFF2-40B4-BE49-F238E27FC236}">
                <a16:creationId xmlns:a16="http://schemas.microsoft.com/office/drawing/2014/main" id="{BDB77868-4121-C0BB-85E3-4EB21ED1CEA1}"/>
              </a:ext>
            </a:extLst>
          </p:cNvPr>
          <p:cNvSpPr/>
          <p:nvPr/>
        </p:nvSpPr>
        <p:spPr>
          <a:xfrm>
            <a:off x="14715945" y="23337851"/>
            <a:ext cx="13880592" cy="1515998"/>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Liking &amp; familiarity ratings sensitive to both exposure &amp; PE</a:t>
            </a:r>
            <a:endParaRPr lang="en-US" sz="5000" dirty="0">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910B3C65-75CF-6818-E4CB-1C649D0779F7}"/>
              </a:ext>
            </a:extLst>
          </p:cNvPr>
          <p:cNvSpPr txBox="1"/>
          <p:nvPr/>
        </p:nvSpPr>
        <p:spPr>
          <a:xfrm>
            <a:off x="559061" y="36388313"/>
            <a:ext cx="18250953" cy="1938992"/>
          </a:xfrm>
          <a:prstGeom prst="rect">
            <a:avLst/>
          </a:prstGeom>
          <a:noFill/>
        </p:spPr>
        <p:txBody>
          <a:bodyPr wrap="square">
            <a:spAutoFit/>
          </a:bodyPr>
          <a:lstStyle/>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Dube, L., &amp; Le Bel, J. (2003). The content and structure of laypeople’s concept of pleasure. </a:t>
            </a:r>
            <a:r>
              <a:rPr lang="en-US" sz="1200" b="0" i="1" u="none" strike="noStrike" dirty="0" err="1">
                <a:solidFill>
                  <a:srgbClr val="000000"/>
                </a:solidFill>
                <a:effectLst/>
                <a:latin typeface="Arial" panose="020B0604020202020204" pitchFamily="34" charset="0"/>
              </a:rPr>
              <a:t>Cogn</a:t>
            </a:r>
            <a:r>
              <a:rPr lang="en-US" sz="1200" b="0" i="1" u="none" strike="noStrike" dirty="0">
                <a:solidFill>
                  <a:srgbClr val="000000"/>
                </a:solidFill>
                <a:effectLst/>
                <a:latin typeface="Arial" panose="020B0604020202020204" pitchFamily="34" charset="0"/>
              </a:rPr>
              <a:t> </a:t>
            </a:r>
            <a:r>
              <a:rPr lang="en-US" sz="1200" b="0" i="1" u="none" strike="noStrike" dirty="0" err="1">
                <a:solidFill>
                  <a:srgbClr val="000000"/>
                </a:solidFill>
                <a:effectLst/>
                <a:latin typeface="Arial" panose="020B0604020202020204" pitchFamily="34" charset="0"/>
              </a:rPr>
              <a:t>Emot</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17</a:t>
            </a:r>
            <a:r>
              <a:rPr lang="en-US" sz="1200" b="0" i="0" u="none" strike="noStrike" dirty="0">
                <a:solidFill>
                  <a:srgbClr val="000000"/>
                </a:solidFill>
                <a:effectLst/>
                <a:latin typeface="Arial" panose="020B0604020202020204" pitchFamily="34" charset="0"/>
              </a:rPr>
              <a:t>(2), 263–295. https://</a:t>
            </a:r>
            <a:r>
              <a:rPr lang="en-US" sz="1200" b="0" i="0" u="none" strike="noStrike" dirty="0" err="1">
                <a:solidFill>
                  <a:srgbClr val="000000"/>
                </a:solidFill>
                <a:effectLst/>
                <a:latin typeface="Arial" panose="020B0604020202020204" pitchFamily="34" charset="0"/>
              </a:rPr>
              <a:t>doi.org</a:t>
            </a:r>
            <a:r>
              <a:rPr lang="en-US" sz="1200" b="0" i="0" u="none" strike="noStrike" dirty="0">
                <a:solidFill>
                  <a:srgbClr val="000000"/>
                </a:solidFill>
                <a:effectLst/>
                <a:latin typeface="Arial" panose="020B0604020202020204" pitchFamily="34" charset="0"/>
              </a:rPr>
              <a:t>/10.1080/02699930302295</a:t>
            </a:r>
          </a:p>
          <a:p>
            <a:pPr rtl="0" fontAlgn="base">
              <a:spcBef>
                <a:spcPts val="0"/>
              </a:spcBef>
              <a:spcAft>
                <a:spcPts val="0"/>
              </a:spcAft>
              <a:buFont typeface="+mj-lt"/>
              <a:buAutoNum type="arabicPeriod"/>
            </a:pPr>
            <a:r>
              <a:rPr lang="en-US" sz="1200" b="0" i="0" u="none" strike="noStrike" dirty="0" err="1">
                <a:solidFill>
                  <a:srgbClr val="000000"/>
                </a:solidFill>
                <a:effectLst/>
                <a:latin typeface="Arial" panose="020B0604020202020204" pitchFamily="34" charset="0"/>
              </a:rPr>
              <a:t>Kathios</a:t>
            </a:r>
            <a:r>
              <a:rPr lang="en-US" sz="1200" b="0" i="0" u="none" strike="noStrike" dirty="0">
                <a:solidFill>
                  <a:srgbClr val="000000"/>
                </a:solidFill>
                <a:effectLst/>
                <a:latin typeface="Arial" panose="020B0604020202020204" pitchFamily="34" charset="0"/>
              </a:rPr>
              <a:t>, N., Bloom, P. A., Singh, A., Bartlett, E., </a:t>
            </a:r>
            <a:r>
              <a:rPr lang="en-US" sz="1200" b="0" i="0" u="none" strike="noStrike" dirty="0" err="1">
                <a:solidFill>
                  <a:srgbClr val="000000"/>
                </a:solidFill>
                <a:effectLst/>
                <a:latin typeface="Arial" panose="020B0604020202020204" pitchFamily="34" charset="0"/>
              </a:rPr>
              <a:t>Algharazi</a:t>
            </a:r>
            <a:r>
              <a:rPr lang="en-US" sz="1200" b="0" i="0" u="none" strike="noStrike" dirty="0">
                <a:solidFill>
                  <a:srgbClr val="000000"/>
                </a:solidFill>
                <a:effectLst/>
                <a:latin typeface="Arial" panose="020B0604020202020204" pitchFamily="34" charset="0"/>
              </a:rPr>
              <a:t>, S., Siegelman, M., Shen, F., Beresford, L., DiMaggio-Potter, M., Bennett, S., Natarajan, N., </a:t>
            </a:r>
            <a:r>
              <a:rPr lang="en-US" sz="1200" b="0" i="0" u="none" strike="noStrike" dirty="0" err="1">
                <a:solidFill>
                  <a:srgbClr val="000000"/>
                </a:solidFill>
                <a:effectLst/>
                <a:latin typeface="Arial" panose="020B0604020202020204" pitchFamily="34" charset="0"/>
              </a:rPr>
              <a:t>Ou</a:t>
            </a:r>
            <a:r>
              <a:rPr lang="en-US" sz="1200" b="0" i="0" u="none" strike="noStrike" dirty="0">
                <a:solidFill>
                  <a:srgbClr val="000000"/>
                </a:solidFill>
                <a:effectLst/>
                <a:latin typeface="Arial" panose="020B0604020202020204" pitchFamily="34" charset="0"/>
              </a:rPr>
              <a:t>, Y., Loui, P., Aly, M., &amp; Tottenham, N. (2023). Spontaneous music-evoked memories in cognitively healthy older adults: Associations between emotion, familiarity, and memory across familiar and unfamiliar music. </a:t>
            </a:r>
            <a:r>
              <a:rPr lang="en-US" sz="1200" b="0" i="0" u="none" strike="noStrike" dirty="0" err="1">
                <a:solidFill>
                  <a:srgbClr val="000000"/>
                </a:solidFill>
                <a:effectLst/>
                <a:latin typeface="Arial" panose="020B0604020202020204" pitchFamily="34" charset="0"/>
              </a:rPr>
              <a:t>PsyArXiv</a:t>
            </a:r>
            <a:r>
              <a:rPr lang="en-US" sz="1200" b="0" i="0" u="none" strike="noStrike" dirty="0">
                <a:solidFill>
                  <a:srgbClr val="000000"/>
                </a:solidFill>
                <a:effectLst/>
                <a:latin typeface="Arial" panose="020B0604020202020204" pitchFamily="34" charset="0"/>
              </a:rPr>
              <a:t>. https://</a:t>
            </a:r>
            <a:r>
              <a:rPr lang="en-US" sz="1200" b="0" i="0" u="none" strike="noStrike" dirty="0" err="1">
                <a:solidFill>
                  <a:srgbClr val="000000"/>
                </a:solidFill>
                <a:effectLst/>
                <a:latin typeface="Arial" panose="020B0604020202020204" pitchFamily="34" charset="0"/>
              </a:rPr>
              <a:t>doi.org</a:t>
            </a:r>
            <a:r>
              <a:rPr lang="en-US" sz="1200" b="0" i="0" u="none" strike="noStrike" dirty="0">
                <a:solidFill>
                  <a:srgbClr val="000000"/>
                </a:solidFill>
                <a:effectLst/>
                <a:latin typeface="Arial" panose="020B0604020202020204" pitchFamily="34" charset="0"/>
              </a:rPr>
              <a:t>/10.31234/</a:t>
            </a:r>
            <a:r>
              <a:rPr lang="en-US" sz="1200" b="0" i="0" u="none" strike="noStrike" dirty="0" err="1">
                <a:solidFill>
                  <a:srgbClr val="000000"/>
                </a:solidFill>
                <a:effectLst/>
                <a:latin typeface="Arial" panose="020B0604020202020204" pitchFamily="34" charset="0"/>
              </a:rPr>
              <a:t>osf.io</a:t>
            </a:r>
            <a:r>
              <a:rPr lang="en-US" sz="1200" b="0" i="0" u="none" strike="noStrike" dirty="0">
                <a:solidFill>
                  <a:srgbClr val="000000"/>
                </a:solidFill>
                <a:effectLst/>
                <a:latin typeface="Arial" panose="020B0604020202020204" pitchFamily="34" charset="0"/>
              </a:rPr>
              <a:t>/dpj6g</a:t>
            </a: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Gold, B. P., Mas-Herrero, E., </a:t>
            </a:r>
            <a:r>
              <a:rPr lang="en-US" sz="1200" b="0" i="0" u="none" strike="noStrike" dirty="0" err="1">
                <a:solidFill>
                  <a:srgbClr val="000000"/>
                </a:solidFill>
                <a:effectLst/>
                <a:latin typeface="Arial" panose="020B0604020202020204" pitchFamily="34" charset="0"/>
              </a:rPr>
              <a:t>Zeighami</a:t>
            </a:r>
            <a:r>
              <a:rPr lang="en-US" sz="1200" b="0" i="0" u="none" strike="noStrike" dirty="0">
                <a:solidFill>
                  <a:srgbClr val="000000"/>
                </a:solidFill>
                <a:effectLst/>
                <a:latin typeface="Arial" panose="020B0604020202020204" pitchFamily="34" charset="0"/>
              </a:rPr>
              <a:t>, Y., </a:t>
            </a:r>
            <a:r>
              <a:rPr lang="en-US" sz="1200" b="0" i="0" u="none" strike="noStrike" dirty="0" err="1">
                <a:solidFill>
                  <a:srgbClr val="000000"/>
                </a:solidFill>
                <a:effectLst/>
                <a:latin typeface="Arial" panose="020B0604020202020204" pitchFamily="34" charset="0"/>
              </a:rPr>
              <a:t>Benovoy</a:t>
            </a:r>
            <a:r>
              <a:rPr lang="en-US" sz="1200" b="0" i="0" u="none" strike="noStrike" dirty="0">
                <a:solidFill>
                  <a:srgbClr val="000000"/>
                </a:solidFill>
                <a:effectLst/>
                <a:latin typeface="Arial" panose="020B0604020202020204" pitchFamily="34" charset="0"/>
              </a:rPr>
              <a:t>, M., </a:t>
            </a:r>
            <a:r>
              <a:rPr lang="en-US" sz="1200" b="0" i="0" u="none" strike="noStrike" dirty="0" err="1">
                <a:solidFill>
                  <a:srgbClr val="000000"/>
                </a:solidFill>
                <a:effectLst/>
                <a:latin typeface="Arial" panose="020B0604020202020204" pitchFamily="34" charset="0"/>
              </a:rPr>
              <a:t>Dagher</a:t>
            </a:r>
            <a:r>
              <a:rPr lang="en-US" sz="1200" b="0" i="0" u="none" strike="noStrike" dirty="0">
                <a:solidFill>
                  <a:srgbClr val="000000"/>
                </a:solidFill>
                <a:effectLst/>
                <a:latin typeface="Arial" panose="020B0604020202020204" pitchFamily="34" charset="0"/>
              </a:rPr>
              <a:t>, A., &amp; </a:t>
            </a:r>
            <a:r>
              <a:rPr lang="en-US" sz="1200" b="0" i="0" u="none" strike="noStrike" dirty="0" err="1">
                <a:solidFill>
                  <a:srgbClr val="000000"/>
                </a:solidFill>
                <a:effectLst/>
                <a:latin typeface="Arial" panose="020B0604020202020204" pitchFamily="34" charset="0"/>
              </a:rPr>
              <a:t>Zatorre</a:t>
            </a:r>
            <a:r>
              <a:rPr lang="en-US" sz="1200" b="0" i="0" u="none" strike="noStrike" dirty="0">
                <a:solidFill>
                  <a:srgbClr val="000000"/>
                </a:solidFill>
                <a:effectLst/>
                <a:latin typeface="Arial" panose="020B0604020202020204" pitchFamily="34" charset="0"/>
              </a:rPr>
              <a:t>, R. J. (2019). Musical reward prediction errors engage the nucleus </a:t>
            </a:r>
            <a:r>
              <a:rPr lang="en-US" sz="1200" b="0" i="0" u="none" strike="noStrike" dirty="0" err="1">
                <a:solidFill>
                  <a:srgbClr val="000000"/>
                </a:solidFill>
                <a:effectLst/>
                <a:latin typeface="Arial" panose="020B0604020202020204" pitchFamily="34" charset="0"/>
              </a:rPr>
              <a:t>accumbens</a:t>
            </a:r>
            <a:r>
              <a:rPr lang="en-US" sz="1200" b="0" i="0" u="none" strike="noStrike" dirty="0">
                <a:solidFill>
                  <a:srgbClr val="000000"/>
                </a:solidFill>
                <a:effectLst/>
                <a:latin typeface="Arial" panose="020B0604020202020204" pitchFamily="34" charset="0"/>
              </a:rPr>
              <a:t> and motivate learning. </a:t>
            </a:r>
            <a:r>
              <a:rPr lang="en-US" sz="1200" b="0" i="1" u="none" strike="noStrike" dirty="0">
                <a:solidFill>
                  <a:srgbClr val="000000"/>
                </a:solidFill>
                <a:effectLst/>
                <a:latin typeface="Arial" panose="020B0604020202020204" pitchFamily="34" charset="0"/>
              </a:rPr>
              <a:t>Proc. Natl. Acad. Sci. U. S. A.</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116</a:t>
            </a:r>
            <a:r>
              <a:rPr lang="en-US" sz="1200" b="0" i="0" u="none" strike="noStrike" dirty="0">
                <a:solidFill>
                  <a:srgbClr val="000000"/>
                </a:solidFill>
                <a:effectLst/>
                <a:latin typeface="Arial" panose="020B0604020202020204" pitchFamily="34" charset="0"/>
              </a:rPr>
              <a:t>(8), 3310–3315. https://</a:t>
            </a:r>
            <a:r>
              <a:rPr lang="en-US" sz="1200" b="0" i="0" u="none" strike="noStrike" dirty="0" err="1">
                <a:solidFill>
                  <a:srgbClr val="000000"/>
                </a:solidFill>
                <a:effectLst/>
                <a:latin typeface="Arial" panose="020B0604020202020204" pitchFamily="34" charset="0"/>
              </a:rPr>
              <a:t>doi.org</a:t>
            </a:r>
            <a:r>
              <a:rPr lang="en-US" sz="1200" b="0" i="0" u="none" strike="noStrike" dirty="0">
                <a:solidFill>
                  <a:srgbClr val="000000"/>
                </a:solidFill>
                <a:effectLst/>
                <a:latin typeface="Arial" panose="020B0604020202020204" pitchFamily="34" charset="0"/>
              </a:rPr>
              <a:t>/10.1073/pnas.1809855116</a:t>
            </a:r>
          </a:p>
          <a:p>
            <a:pPr algn="just" rtl="0" fontAlgn="base">
              <a:spcBef>
                <a:spcPts val="0"/>
              </a:spcBef>
              <a:spcAft>
                <a:spcPts val="0"/>
              </a:spcAft>
              <a:buFont typeface="+mj-lt"/>
              <a:buAutoNum type="arabicPeriod"/>
            </a:pPr>
            <a:r>
              <a:rPr lang="en-US" sz="1200" b="0" i="0" u="none" strike="noStrike" dirty="0" err="1">
                <a:solidFill>
                  <a:srgbClr val="000000"/>
                </a:solidFill>
                <a:effectLst/>
                <a:latin typeface="Arial" panose="020B0604020202020204" pitchFamily="34" charset="0"/>
              </a:rPr>
              <a:t>Belfi</a:t>
            </a:r>
            <a:r>
              <a:rPr lang="en-US" sz="1200" b="0" i="0" u="none" strike="noStrike" dirty="0">
                <a:solidFill>
                  <a:srgbClr val="000000"/>
                </a:solidFill>
                <a:effectLst/>
                <a:latin typeface="Arial" panose="020B0604020202020204" pitchFamily="34" charset="0"/>
              </a:rPr>
              <a:t>, A. M., &amp; Loui, P. (2020). Musical anhedonia and rewards of music listening: Current advances and a proposed model. </a:t>
            </a:r>
            <a:r>
              <a:rPr lang="en-US" sz="1200" b="0" i="1" u="none" strike="noStrike" dirty="0">
                <a:solidFill>
                  <a:srgbClr val="000000"/>
                </a:solidFill>
                <a:effectLst/>
                <a:latin typeface="Arial" panose="020B0604020202020204" pitchFamily="34" charset="0"/>
              </a:rPr>
              <a:t>Annals of the New York Academy of Sciences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1464</a:t>
            </a:r>
            <a:r>
              <a:rPr lang="en-US" sz="1200" b="0" i="0" u="none" strike="noStrike" dirty="0">
                <a:solidFill>
                  <a:srgbClr val="000000"/>
                </a:solidFill>
                <a:effectLst/>
                <a:latin typeface="Arial" panose="020B0604020202020204" pitchFamily="34" charset="0"/>
              </a:rPr>
              <a:t>(1), 99–114.</a:t>
            </a:r>
            <a:r>
              <a:rPr lang="en-US" sz="1200" b="0" i="0" u="none" strike="noStrike" dirty="0">
                <a:solidFill>
                  <a:srgbClr val="000000"/>
                </a:solidFill>
                <a:effectLst/>
                <a:latin typeface="Arial" panose="020B0604020202020204" pitchFamily="34" charset="0"/>
                <a:hlinkClick r:id="rId21"/>
              </a:rPr>
              <a:t> </a:t>
            </a:r>
            <a:r>
              <a:rPr lang="en-US" sz="1200" b="0" i="0" u="sng" strike="noStrike" dirty="0">
                <a:solidFill>
                  <a:srgbClr val="1155CC"/>
                </a:solidFill>
                <a:effectLst/>
                <a:latin typeface="Arial" panose="020B0604020202020204" pitchFamily="34" charset="0"/>
                <a:hlinkClick r:id="rId21"/>
              </a:rPr>
              <a:t>https://doi.org/10.1111/nyas.14241</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Spear, L. P. (2000). The adolescent brain and age-related behavioral manifestations. </a:t>
            </a:r>
            <a:r>
              <a:rPr lang="en-US" sz="1200" b="0" i="1" u="none" strike="noStrike" dirty="0">
                <a:solidFill>
                  <a:srgbClr val="000000"/>
                </a:solidFill>
                <a:effectLst/>
                <a:latin typeface="Arial" panose="020B0604020202020204" pitchFamily="34" charset="0"/>
              </a:rPr>
              <a:t>Neuroscience &amp; Biobehavioral Reviews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24</a:t>
            </a:r>
            <a:r>
              <a:rPr lang="en-US" sz="1200" b="0" i="0" u="none" strike="noStrike" dirty="0">
                <a:solidFill>
                  <a:srgbClr val="000000"/>
                </a:solidFill>
                <a:effectLst/>
                <a:latin typeface="Arial" panose="020B0604020202020204" pitchFamily="34" charset="0"/>
              </a:rPr>
              <a:t>(4), 417–463.</a:t>
            </a:r>
            <a:r>
              <a:rPr lang="en-US" sz="1200" b="0" i="0" u="none" strike="noStrike" dirty="0">
                <a:solidFill>
                  <a:srgbClr val="000000"/>
                </a:solidFill>
                <a:effectLst/>
                <a:latin typeface="Arial" panose="020B0604020202020204" pitchFamily="34" charset="0"/>
                <a:hlinkClick r:id="rId22"/>
              </a:rPr>
              <a:t> </a:t>
            </a:r>
            <a:r>
              <a:rPr lang="en-US" sz="1200" b="0" i="0" u="sng" strike="noStrike" dirty="0">
                <a:solidFill>
                  <a:srgbClr val="1155CC"/>
                </a:solidFill>
                <a:effectLst/>
                <a:latin typeface="Arial" panose="020B0604020202020204" pitchFamily="34" charset="0"/>
                <a:hlinkClick r:id="rId22"/>
              </a:rPr>
              <a:t>https://doi.org/10.1016/S0149-7634(00)00014-2</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Padmanabhan, A., &amp; Luna, B. (2014). Developmental imaging genetics: Linking dopamine function to adolescent behavior. </a:t>
            </a:r>
            <a:r>
              <a:rPr lang="en-US" sz="1200" b="0" i="1" u="none" strike="noStrike" dirty="0">
                <a:solidFill>
                  <a:srgbClr val="000000"/>
                </a:solidFill>
                <a:effectLst/>
                <a:latin typeface="Arial" panose="020B0604020202020204" pitchFamily="34" charset="0"/>
              </a:rPr>
              <a:t>Brain and Cognition</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89</a:t>
            </a:r>
            <a:r>
              <a:rPr lang="en-US" sz="1200" b="0" i="0" u="none" strike="noStrike" dirty="0">
                <a:solidFill>
                  <a:srgbClr val="000000"/>
                </a:solidFill>
                <a:effectLst/>
                <a:latin typeface="Arial" panose="020B0604020202020204" pitchFamily="34" charset="0"/>
              </a:rPr>
              <a:t>, 27–38.</a:t>
            </a:r>
            <a:r>
              <a:rPr lang="en-US" sz="1200" b="0" i="0" u="none" strike="noStrike" dirty="0">
                <a:solidFill>
                  <a:srgbClr val="000000"/>
                </a:solidFill>
                <a:effectLst/>
                <a:latin typeface="Arial" panose="020B0604020202020204" pitchFamily="34" charset="0"/>
                <a:hlinkClick r:id="rId23"/>
              </a:rPr>
              <a:t> </a:t>
            </a:r>
            <a:r>
              <a:rPr lang="en-US" sz="1200" b="0" i="0" u="sng" strike="noStrike" dirty="0">
                <a:solidFill>
                  <a:srgbClr val="1155CC"/>
                </a:solidFill>
                <a:effectLst/>
                <a:latin typeface="Arial" panose="020B0604020202020204" pitchFamily="34" charset="0"/>
                <a:hlinkClick r:id="rId23"/>
              </a:rPr>
              <a:t>https://doi.org/10.1016/j.bandc.2013.09.011</a:t>
            </a:r>
            <a:endParaRPr lang="en-US" sz="1200" b="0" i="0" u="sng" strike="noStrike" dirty="0">
              <a:solidFill>
                <a:srgbClr val="1155CC"/>
              </a:solidFill>
              <a:effectLst/>
              <a:latin typeface="Arial" panose="020B0604020202020204" pitchFamily="34" charset="0"/>
            </a:endParaRPr>
          </a:p>
          <a:p>
            <a:pPr fontAlgn="base">
              <a:buFont typeface="+mj-lt"/>
              <a:buAutoNum type="arabicPeriod"/>
            </a:pPr>
            <a:r>
              <a:rPr lang="en-US" sz="1200" b="0" i="0" u="none" strike="noStrike" dirty="0" err="1">
                <a:solidFill>
                  <a:srgbClr val="000000"/>
                </a:solidFill>
                <a:effectLst/>
                <a:latin typeface="Arial" panose="020B0604020202020204" pitchFamily="34" charset="0"/>
              </a:rPr>
              <a:t>Davidow</a:t>
            </a:r>
            <a:r>
              <a:rPr lang="en-US" sz="1200" b="0" i="0" u="none" strike="noStrike" dirty="0">
                <a:solidFill>
                  <a:srgbClr val="000000"/>
                </a:solidFill>
                <a:effectLst/>
                <a:latin typeface="Arial" panose="020B0604020202020204" pitchFamily="34" charset="0"/>
              </a:rPr>
              <a:t>, J. Y., </a:t>
            </a:r>
            <a:r>
              <a:rPr lang="en-US" sz="1200" b="0" i="0" u="none" strike="noStrike" dirty="0" err="1">
                <a:solidFill>
                  <a:srgbClr val="000000"/>
                </a:solidFill>
                <a:effectLst/>
                <a:latin typeface="Arial" panose="020B0604020202020204" pitchFamily="34" charset="0"/>
              </a:rPr>
              <a:t>Insel</a:t>
            </a:r>
            <a:r>
              <a:rPr lang="en-US" sz="1200" b="0" i="0" u="none" strike="noStrike" dirty="0">
                <a:solidFill>
                  <a:srgbClr val="000000"/>
                </a:solidFill>
                <a:effectLst/>
                <a:latin typeface="Arial" panose="020B0604020202020204" pitchFamily="34" charset="0"/>
              </a:rPr>
              <a:t>, C., &amp; Somerville, L. H. (2018). Adolescent Development of Value-Guided Goal Pursuit. </a:t>
            </a:r>
            <a:r>
              <a:rPr lang="en-US" sz="1200" b="0" i="1" u="none" strike="noStrike" dirty="0">
                <a:solidFill>
                  <a:srgbClr val="000000"/>
                </a:solidFill>
                <a:effectLst/>
                <a:latin typeface="Arial" panose="020B0604020202020204" pitchFamily="34" charset="0"/>
              </a:rPr>
              <a:t>Trends in Cognitive Sciences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22</a:t>
            </a:r>
            <a:r>
              <a:rPr lang="en-US" sz="1200" b="0" i="0" u="none" strike="noStrike" dirty="0">
                <a:solidFill>
                  <a:srgbClr val="000000"/>
                </a:solidFill>
                <a:effectLst/>
                <a:latin typeface="Arial" panose="020B0604020202020204" pitchFamily="34" charset="0"/>
              </a:rPr>
              <a:t>(8), 725–736.</a:t>
            </a:r>
            <a:r>
              <a:rPr lang="en-US" sz="1200" b="0" i="0" u="none" strike="noStrike" dirty="0">
                <a:solidFill>
                  <a:srgbClr val="000000"/>
                </a:solidFill>
                <a:effectLst/>
                <a:latin typeface="Arial" panose="020B0604020202020204" pitchFamily="34" charset="0"/>
                <a:hlinkClick r:id="rId24"/>
              </a:rPr>
              <a:t> </a:t>
            </a:r>
            <a:r>
              <a:rPr lang="en-US" sz="1200" b="0" i="0" u="sng" strike="noStrike" dirty="0">
                <a:solidFill>
                  <a:srgbClr val="1155CC"/>
                </a:solidFill>
                <a:effectLst/>
                <a:latin typeface="Arial" panose="020B0604020202020204" pitchFamily="34" charset="0"/>
                <a:hlinkClick r:id="rId24"/>
              </a:rPr>
              <a:t>https://doi.org/10.1016/j.tics.2018.05.003</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200" b="0" i="0" u="none" strike="noStrike" dirty="0" err="1">
                <a:solidFill>
                  <a:srgbClr val="000000"/>
                </a:solidFill>
                <a:effectLst/>
                <a:latin typeface="Arial" panose="020B0604020202020204" pitchFamily="34" charset="0"/>
              </a:rPr>
              <a:t>Murty</a:t>
            </a:r>
            <a:r>
              <a:rPr lang="en-US" sz="1200" b="0" i="0" u="none" strike="noStrike" dirty="0">
                <a:solidFill>
                  <a:srgbClr val="000000"/>
                </a:solidFill>
                <a:effectLst/>
                <a:latin typeface="Arial" panose="020B0604020202020204" pitchFamily="34" charset="0"/>
              </a:rPr>
              <a:t>, V. P., Calabro, F., &amp; Luna, B. (2016). The role of experience in adolescent cognitive development: Integration of executive, memory, and mesolimbic systems. </a:t>
            </a:r>
            <a:r>
              <a:rPr lang="en-US" sz="1200" b="0" i="1" u="none" strike="noStrike" dirty="0">
                <a:solidFill>
                  <a:srgbClr val="000000"/>
                </a:solidFill>
                <a:effectLst/>
                <a:latin typeface="Arial" panose="020B0604020202020204" pitchFamily="34" charset="0"/>
              </a:rPr>
              <a:t>Neuroscience &amp; Biobehavioral Reviews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70</a:t>
            </a:r>
            <a:r>
              <a:rPr lang="en-US" sz="1200" b="0" i="0" u="none" strike="noStrike" dirty="0">
                <a:solidFill>
                  <a:srgbClr val="000000"/>
                </a:solidFill>
                <a:effectLst/>
                <a:latin typeface="Arial" panose="020B0604020202020204" pitchFamily="34" charset="0"/>
              </a:rPr>
              <a:t>, 46–58.</a:t>
            </a:r>
            <a:r>
              <a:rPr lang="en-US" sz="1200" b="0" i="0" u="none" strike="noStrike" dirty="0">
                <a:solidFill>
                  <a:srgbClr val="000000"/>
                </a:solidFill>
                <a:effectLst/>
                <a:latin typeface="Arial" panose="020B0604020202020204" pitchFamily="34" charset="0"/>
                <a:hlinkClick r:id="rId25"/>
              </a:rPr>
              <a:t> </a:t>
            </a:r>
            <a:r>
              <a:rPr lang="en-US" sz="1200" b="0" i="0" u="sng" strike="noStrike" dirty="0">
                <a:solidFill>
                  <a:srgbClr val="1155CC"/>
                </a:solidFill>
                <a:effectLst/>
                <a:latin typeface="Arial" panose="020B0604020202020204" pitchFamily="34" charset="0"/>
                <a:hlinkClick r:id="rId25"/>
              </a:rPr>
              <a:t>https://doi.org/10.1016/j.neubiorev.2016.07.034</a:t>
            </a:r>
            <a:endParaRPr lang="en-US" sz="1200" b="0" i="0" u="none" strike="noStrike" dirty="0">
              <a:solidFill>
                <a:srgbClr val="000000"/>
              </a:solidFill>
              <a:effectLst/>
              <a:latin typeface="Arial" panose="020B0604020202020204" pitchFamily="34" charset="0"/>
            </a:endParaRPr>
          </a:p>
        </p:txBody>
      </p:sp>
      <p:sp>
        <p:nvSpPr>
          <p:cNvPr id="113" name="TextBox 112">
            <a:extLst>
              <a:ext uri="{FF2B5EF4-FFF2-40B4-BE49-F238E27FC236}">
                <a16:creationId xmlns:a16="http://schemas.microsoft.com/office/drawing/2014/main" id="{FB088BBF-2F52-0CC8-6FD1-DC492925AA0D}"/>
              </a:ext>
            </a:extLst>
          </p:cNvPr>
          <p:cNvSpPr txBox="1"/>
          <p:nvPr/>
        </p:nvSpPr>
        <p:spPr>
          <a:xfrm>
            <a:off x="18761068" y="36444417"/>
            <a:ext cx="15534407" cy="1938992"/>
          </a:xfrm>
          <a:prstGeom prst="rect">
            <a:avLst/>
          </a:prstGeom>
          <a:noFill/>
        </p:spPr>
        <p:txBody>
          <a:bodyPr wrap="square">
            <a:spAutoFit/>
          </a:bodyPr>
          <a:lstStyle/>
          <a:p>
            <a:pPr fontAlgn="base"/>
            <a:r>
              <a:rPr lang="en-US" sz="1200" b="0" i="0" u="none" strike="noStrike" dirty="0">
                <a:solidFill>
                  <a:srgbClr val="000000"/>
                </a:solidFill>
                <a:effectLst/>
                <a:latin typeface="Arial" panose="020B0604020202020204" pitchFamily="34" charset="0"/>
              </a:rPr>
              <a:t>9. </a:t>
            </a:r>
            <a:r>
              <a:rPr lang="en-US" sz="1200" dirty="0" err="1">
                <a:effectLst/>
              </a:rPr>
              <a:t>Kathios</a:t>
            </a:r>
            <a:r>
              <a:rPr lang="en-US" sz="1200" dirty="0">
                <a:effectLst/>
              </a:rPr>
              <a:t>, N., Sachs, M. E., Zhang, E., </a:t>
            </a:r>
            <a:r>
              <a:rPr lang="en-US" sz="1200" dirty="0" err="1">
                <a:effectLst/>
              </a:rPr>
              <a:t>Ou</a:t>
            </a:r>
            <a:r>
              <a:rPr lang="en-US" sz="1200" dirty="0">
                <a:effectLst/>
              </a:rPr>
              <a:t>, Y., &amp; Loui, P. (2023). </a:t>
            </a:r>
            <a:r>
              <a:rPr lang="en-US" sz="1200" i="1" dirty="0">
                <a:effectLst/>
              </a:rPr>
              <a:t>Generating New Musical Preferences from Multi-level Mapping of Predictions to Reward</a:t>
            </a:r>
            <a:r>
              <a:rPr lang="en-US" sz="1200" dirty="0">
                <a:effectLst/>
              </a:rPr>
              <a:t> (p. 2022.06.17.496615). </a:t>
            </a:r>
            <a:r>
              <a:rPr lang="en-US" sz="1200" dirty="0" err="1">
                <a:effectLst/>
              </a:rPr>
              <a:t>bioRxiv</a:t>
            </a:r>
            <a:r>
              <a:rPr lang="en-US" sz="1200" dirty="0">
                <a:effectLst/>
              </a:rPr>
              <a:t>. </a:t>
            </a:r>
            <a:r>
              <a:rPr lang="en-US" sz="1200" dirty="0">
                <a:effectLst/>
                <a:hlinkClick r:id="rId26"/>
              </a:rPr>
              <a:t>https://doi.org/10.1101/2022.06.17.496615</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b="0" i="0" u="none" strike="noStrike" dirty="0">
                <a:solidFill>
                  <a:srgbClr val="000000"/>
                </a:solidFill>
                <a:effectLst/>
                <a:latin typeface="Arial" panose="020B0604020202020204" pitchFamily="34" charset="0"/>
              </a:rPr>
              <a:t>10. </a:t>
            </a:r>
            <a:r>
              <a:rPr lang="en-US" sz="1200" b="0" i="0" u="none" strike="noStrike" dirty="0" err="1">
                <a:solidFill>
                  <a:srgbClr val="000000"/>
                </a:solidFill>
                <a:effectLst/>
                <a:latin typeface="Arial" panose="020B0604020202020204" pitchFamily="34" charset="0"/>
              </a:rPr>
              <a:t>Quinci</a:t>
            </a:r>
            <a:r>
              <a:rPr lang="en-US" sz="1200" b="0" i="0" u="none" strike="noStrike" dirty="0">
                <a:solidFill>
                  <a:srgbClr val="000000"/>
                </a:solidFill>
                <a:effectLst/>
                <a:latin typeface="Arial" panose="020B0604020202020204" pitchFamily="34" charset="0"/>
              </a:rPr>
              <a:t>, M. A., Belden, A., </a:t>
            </a:r>
            <a:r>
              <a:rPr lang="en-US" sz="1200" b="0" i="0" u="none" strike="noStrike" dirty="0" err="1">
                <a:solidFill>
                  <a:srgbClr val="000000"/>
                </a:solidFill>
                <a:effectLst/>
                <a:latin typeface="Arial" panose="020B0604020202020204" pitchFamily="34" charset="0"/>
              </a:rPr>
              <a:t>Goutama</a:t>
            </a:r>
            <a:r>
              <a:rPr lang="en-US" sz="1200" b="0" i="0" u="none" strike="noStrike" dirty="0">
                <a:solidFill>
                  <a:srgbClr val="000000"/>
                </a:solidFill>
                <a:effectLst/>
                <a:latin typeface="Arial" panose="020B0604020202020204" pitchFamily="34" charset="0"/>
              </a:rPr>
              <a:t>, V., Gong, D., </a:t>
            </a:r>
            <a:r>
              <a:rPr lang="en-US" sz="1200" b="0" i="0" u="none" strike="noStrike" dirty="0" err="1">
                <a:solidFill>
                  <a:srgbClr val="000000"/>
                </a:solidFill>
                <a:effectLst/>
                <a:latin typeface="Arial" panose="020B0604020202020204" pitchFamily="34" charset="0"/>
              </a:rPr>
              <a:t>Hanser</a:t>
            </a:r>
            <a:r>
              <a:rPr lang="en-US" sz="1200" b="0" i="0" u="none" strike="noStrike" dirty="0">
                <a:solidFill>
                  <a:srgbClr val="000000"/>
                </a:solidFill>
                <a:effectLst/>
                <a:latin typeface="Arial" panose="020B0604020202020204" pitchFamily="34" charset="0"/>
              </a:rPr>
              <a:t>, S., Donovan, N. J., Geddes, M., &amp; Loui, P. (2022). Longitudinal changes in auditory and reward systems following receptive music-based intervention in older adults. </a:t>
            </a:r>
            <a:r>
              <a:rPr lang="en-US" sz="1200" b="0" i="1" u="none" strike="noStrike" dirty="0">
                <a:solidFill>
                  <a:srgbClr val="000000"/>
                </a:solidFill>
                <a:effectLst/>
                <a:latin typeface="Arial" panose="020B0604020202020204" pitchFamily="34" charset="0"/>
              </a:rPr>
              <a:t>Scientific Reports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12</a:t>
            </a:r>
            <a:r>
              <a:rPr lang="en-US" sz="1200" b="0" i="0" u="none" strike="noStrike" dirty="0">
                <a:solidFill>
                  <a:srgbClr val="000000"/>
                </a:solidFill>
                <a:effectLst/>
                <a:latin typeface="Arial" panose="020B0604020202020204" pitchFamily="34" charset="0"/>
              </a:rPr>
              <a:t>(1), 11517. </a:t>
            </a:r>
            <a:r>
              <a:rPr lang="en-US" sz="1200" b="0" i="0" u="none" strike="noStrike" dirty="0">
                <a:solidFill>
                  <a:srgbClr val="000000"/>
                </a:solidFill>
                <a:effectLst/>
                <a:latin typeface="Arial" panose="020B0604020202020204" pitchFamily="34" charset="0"/>
                <a:hlinkClick r:id="rId27"/>
              </a:rPr>
              <a:t>https://doi.org/10.1038/s41598-022-15687-5</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dirty="0">
                <a:latin typeface="Arial" panose="020B0604020202020204" pitchFamily="34" charset="0"/>
              </a:rPr>
              <a:t>11. </a:t>
            </a:r>
            <a:r>
              <a:rPr lang="en-US" sz="1200" b="0" i="0" u="none" strike="noStrike" dirty="0">
                <a:solidFill>
                  <a:srgbClr val="000000"/>
                </a:solidFill>
                <a:effectLst/>
                <a:latin typeface="Arial" panose="020B0604020202020204" pitchFamily="34" charset="0"/>
              </a:rPr>
              <a:t>Hannon, E. E., &amp; </a:t>
            </a:r>
            <a:r>
              <a:rPr lang="en-US" sz="1200" b="0" i="0" u="none" strike="noStrike" dirty="0" err="1">
                <a:solidFill>
                  <a:srgbClr val="000000"/>
                </a:solidFill>
                <a:effectLst/>
                <a:latin typeface="Arial" panose="020B0604020202020204" pitchFamily="34" charset="0"/>
              </a:rPr>
              <a:t>Trehub</a:t>
            </a:r>
            <a:r>
              <a:rPr lang="en-US" sz="1200" b="0" i="0" u="none" strike="noStrike" dirty="0">
                <a:solidFill>
                  <a:srgbClr val="000000"/>
                </a:solidFill>
                <a:effectLst/>
                <a:latin typeface="Arial" panose="020B0604020202020204" pitchFamily="34" charset="0"/>
              </a:rPr>
              <a:t>, S. E. (2005). Metrical Categories in Infancy and Adulthood. </a:t>
            </a:r>
            <a:r>
              <a:rPr lang="en-US" sz="1200" b="0" i="1" u="none" strike="noStrike" dirty="0">
                <a:solidFill>
                  <a:srgbClr val="000000"/>
                </a:solidFill>
                <a:effectLst/>
                <a:latin typeface="Arial" panose="020B0604020202020204" pitchFamily="34" charset="0"/>
              </a:rPr>
              <a:t>Psychological Science</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16</a:t>
            </a:r>
            <a:r>
              <a:rPr lang="en-US" sz="1200" b="0" i="0" u="none" strike="noStrike" dirty="0">
                <a:solidFill>
                  <a:srgbClr val="000000"/>
                </a:solidFill>
                <a:effectLst/>
                <a:latin typeface="Arial" panose="020B0604020202020204" pitchFamily="34" charset="0"/>
              </a:rPr>
              <a:t>(1), 48–55.</a:t>
            </a:r>
            <a:r>
              <a:rPr lang="en-US" sz="1200" b="0" i="0" u="none" strike="noStrike" dirty="0">
                <a:solidFill>
                  <a:srgbClr val="000000"/>
                </a:solidFill>
                <a:effectLst/>
                <a:latin typeface="Arial" panose="020B0604020202020204" pitchFamily="34" charset="0"/>
                <a:hlinkClick r:id="rId28"/>
              </a:rPr>
              <a:t> </a:t>
            </a:r>
            <a:r>
              <a:rPr lang="en-US" sz="1200" b="0" i="0" u="sng" strike="noStrike" dirty="0">
                <a:solidFill>
                  <a:srgbClr val="1155CC"/>
                </a:solidFill>
                <a:effectLst/>
                <a:latin typeface="Arial" panose="020B0604020202020204" pitchFamily="34" charset="0"/>
                <a:hlinkClick r:id="rId28"/>
              </a:rPr>
              <a:t>https://doi.org/10.1111/j.0956-7976.2005.00779.x</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dirty="0">
                <a:latin typeface="Arial" panose="020B0604020202020204" pitchFamily="34" charset="0"/>
              </a:rPr>
              <a:t>12. </a:t>
            </a:r>
            <a:r>
              <a:rPr lang="en-US" sz="1200" b="0" i="0" u="none" strike="noStrike" dirty="0">
                <a:solidFill>
                  <a:srgbClr val="000000"/>
                </a:solidFill>
                <a:effectLst/>
                <a:latin typeface="Arial" panose="020B0604020202020204" pitchFamily="34" charset="0"/>
              </a:rPr>
              <a:t>Loui, P., Wessel, D. L., &amp; Kam, C. L. H. (2010). Humans Rapidly Learn Grammatical Structure in a New Musical Scale. </a:t>
            </a:r>
            <a:r>
              <a:rPr lang="en-US" sz="1200" b="0" i="1" u="none" strike="noStrike" dirty="0">
                <a:solidFill>
                  <a:srgbClr val="000000"/>
                </a:solidFill>
                <a:effectLst/>
                <a:latin typeface="Arial" panose="020B0604020202020204" pitchFamily="34" charset="0"/>
              </a:rPr>
              <a:t>Music Perception: An Interdisciplinary Journal</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27</a:t>
            </a:r>
            <a:r>
              <a:rPr lang="en-US" sz="1200" b="0" i="0" u="none" strike="noStrike" dirty="0">
                <a:solidFill>
                  <a:srgbClr val="000000"/>
                </a:solidFill>
                <a:effectLst/>
                <a:latin typeface="Arial" panose="020B0604020202020204" pitchFamily="34" charset="0"/>
              </a:rPr>
              <a:t>(5), 377–388.</a:t>
            </a:r>
            <a:r>
              <a:rPr lang="en-US" sz="1200" b="0" i="0" u="none" strike="noStrike" dirty="0">
                <a:solidFill>
                  <a:srgbClr val="000000"/>
                </a:solidFill>
                <a:effectLst/>
                <a:latin typeface="Arial" panose="020B0604020202020204" pitchFamily="34" charset="0"/>
                <a:hlinkClick r:id="rId29"/>
              </a:rPr>
              <a:t> </a:t>
            </a:r>
            <a:r>
              <a:rPr lang="en-US" sz="1200" b="0" i="0" u="sng" strike="noStrike" dirty="0">
                <a:solidFill>
                  <a:srgbClr val="1155CC"/>
                </a:solidFill>
                <a:effectLst/>
                <a:latin typeface="Arial" panose="020B0604020202020204" pitchFamily="34" charset="0"/>
                <a:hlinkClick r:id="rId29"/>
              </a:rPr>
              <a:t>https://doi.org/10.1525/mp.2010.27.5.377</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b="0" i="0" u="none" strike="noStrike" dirty="0">
                <a:solidFill>
                  <a:srgbClr val="000000"/>
                </a:solidFill>
                <a:effectLst/>
                <a:latin typeface="Arial" panose="020B0604020202020204" pitchFamily="34" charset="0"/>
              </a:rPr>
              <a:t>13. Belden, A., </a:t>
            </a:r>
            <a:r>
              <a:rPr lang="en-US" sz="1200" b="0" i="0" u="none" strike="noStrike" dirty="0" err="1">
                <a:solidFill>
                  <a:srgbClr val="000000"/>
                </a:solidFill>
                <a:effectLst/>
                <a:latin typeface="Arial" panose="020B0604020202020204" pitchFamily="34" charset="0"/>
              </a:rPr>
              <a:t>Quinci</a:t>
            </a:r>
            <a:r>
              <a:rPr lang="en-US" sz="1200" b="0" i="0" u="none" strike="noStrike" dirty="0">
                <a:solidFill>
                  <a:srgbClr val="000000"/>
                </a:solidFill>
                <a:effectLst/>
                <a:latin typeface="Arial" panose="020B0604020202020204" pitchFamily="34" charset="0"/>
              </a:rPr>
              <a:t>, M. A., Geddes, M., Donovan, N. J., </a:t>
            </a:r>
            <a:r>
              <a:rPr lang="en-US" sz="1200" b="0" i="0" u="none" strike="noStrike" dirty="0" err="1">
                <a:solidFill>
                  <a:srgbClr val="000000"/>
                </a:solidFill>
                <a:effectLst/>
                <a:latin typeface="Arial" panose="020B0604020202020204" pitchFamily="34" charset="0"/>
              </a:rPr>
              <a:t>Hanser</a:t>
            </a:r>
            <a:r>
              <a:rPr lang="en-US" sz="1200" b="0" i="0" u="none" strike="noStrike" dirty="0">
                <a:solidFill>
                  <a:srgbClr val="000000"/>
                </a:solidFill>
                <a:effectLst/>
                <a:latin typeface="Arial" panose="020B0604020202020204" pitchFamily="34" charset="0"/>
              </a:rPr>
              <a:t>, S. B., &amp; Loui, P. (2023). Functional Organization of Auditory and Reward Systems in Aging. </a:t>
            </a:r>
            <a:r>
              <a:rPr lang="en-US" sz="1200" b="0" i="1" u="none" strike="noStrike" dirty="0">
                <a:solidFill>
                  <a:srgbClr val="000000"/>
                </a:solidFill>
                <a:effectLst/>
                <a:latin typeface="Arial" panose="020B0604020202020204" pitchFamily="34" charset="0"/>
              </a:rPr>
              <a:t>Journal of Cognitive Neuroscience</a:t>
            </a:r>
            <a:r>
              <a:rPr lang="en-US" sz="1200" b="0" i="0" u="none" strike="noStrike" dirty="0">
                <a:solidFill>
                  <a:srgbClr val="000000"/>
                </a:solidFill>
                <a:effectLst/>
                <a:latin typeface="Arial" panose="020B0604020202020204" pitchFamily="34" charset="0"/>
              </a:rPr>
              <a:t>, 1–23.</a:t>
            </a:r>
            <a:r>
              <a:rPr lang="en-US" sz="1200" b="0" i="0" u="none" strike="noStrike" dirty="0">
                <a:solidFill>
                  <a:srgbClr val="000000"/>
                </a:solidFill>
                <a:effectLst/>
                <a:latin typeface="Arial" panose="020B0604020202020204" pitchFamily="34" charset="0"/>
                <a:hlinkClick r:id="rId30"/>
              </a:rPr>
              <a:t> </a:t>
            </a:r>
            <a:r>
              <a:rPr lang="en-US" sz="1200" b="0" i="0" u="sng" strike="noStrike" dirty="0">
                <a:solidFill>
                  <a:srgbClr val="1155CC"/>
                </a:solidFill>
                <a:effectLst/>
                <a:latin typeface="Arial" panose="020B0604020202020204" pitchFamily="34" charset="0"/>
                <a:hlinkClick r:id="rId30"/>
              </a:rPr>
              <a:t>https://doi.org/10.1162/jocn_a_02028</a:t>
            </a:r>
            <a:endParaRPr lang="en-US" sz="1200" b="0" i="0" u="none" strike="noStrike" dirty="0">
              <a:solidFill>
                <a:srgbClr val="000000"/>
              </a:solidFill>
              <a:effectLst/>
              <a:latin typeface="Arial" panose="020B0604020202020204" pitchFamily="34" charset="0"/>
            </a:endParaRPr>
          </a:p>
          <a:p>
            <a:r>
              <a:rPr lang="en-US" sz="1200" b="0" i="0" u="none" strike="noStrike" dirty="0">
                <a:solidFill>
                  <a:srgbClr val="000000"/>
                </a:solidFill>
                <a:effectLst/>
                <a:latin typeface="Arial" panose="020B0604020202020204" pitchFamily="34" charset="0"/>
              </a:rPr>
              <a:t>14. </a:t>
            </a:r>
            <a:r>
              <a:rPr lang="en-US" sz="1200" b="0" i="0" u="none" strike="noStrike" dirty="0" err="1">
                <a:solidFill>
                  <a:srgbClr val="000000"/>
                </a:solidFill>
                <a:effectLst/>
                <a:latin typeface="Arial" panose="020B0604020202020204" pitchFamily="34" charset="0"/>
              </a:rPr>
              <a:t>Ferreri</a:t>
            </a:r>
            <a:r>
              <a:rPr lang="en-US" sz="1200" b="0" i="0" u="none" strike="noStrike" dirty="0">
                <a:solidFill>
                  <a:srgbClr val="000000"/>
                </a:solidFill>
                <a:effectLst/>
                <a:latin typeface="Arial" panose="020B0604020202020204" pitchFamily="34" charset="0"/>
              </a:rPr>
              <a:t>, L., Mas-Herrero, E., Cardona, G., </a:t>
            </a:r>
            <a:r>
              <a:rPr lang="en-US" sz="1200" b="0" i="0" u="none" strike="noStrike" dirty="0" err="1">
                <a:solidFill>
                  <a:srgbClr val="000000"/>
                </a:solidFill>
                <a:effectLst/>
                <a:latin typeface="Arial" panose="020B0604020202020204" pitchFamily="34" charset="0"/>
              </a:rPr>
              <a:t>Zatorre</a:t>
            </a:r>
            <a:r>
              <a:rPr lang="en-US" sz="1200" b="0" i="0" u="none" strike="noStrike" dirty="0">
                <a:solidFill>
                  <a:srgbClr val="000000"/>
                </a:solidFill>
                <a:effectLst/>
                <a:latin typeface="Arial" panose="020B0604020202020204" pitchFamily="34" charset="0"/>
              </a:rPr>
              <a:t>, R. J., </a:t>
            </a:r>
            <a:r>
              <a:rPr lang="en-US" sz="1200" b="0" i="0" u="none" strike="noStrike" dirty="0" err="1">
                <a:solidFill>
                  <a:srgbClr val="000000"/>
                </a:solidFill>
                <a:effectLst/>
                <a:latin typeface="Arial" panose="020B0604020202020204" pitchFamily="34" charset="0"/>
              </a:rPr>
              <a:t>Antonijoan</a:t>
            </a:r>
            <a:r>
              <a:rPr lang="en-US" sz="1200" b="0" i="0" u="none" strike="noStrike" dirty="0">
                <a:solidFill>
                  <a:srgbClr val="000000"/>
                </a:solidFill>
                <a:effectLst/>
                <a:latin typeface="Arial" panose="020B0604020202020204" pitchFamily="34" charset="0"/>
              </a:rPr>
              <a:t>, R. M., Valle, M., </a:t>
            </a:r>
            <a:r>
              <a:rPr lang="en-US" sz="1200" b="0" i="0" u="none" strike="noStrike" dirty="0" err="1">
                <a:solidFill>
                  <a:srgbClr val="000000"/>
                </a:solidFill>
                <a:effectLst/>
                <a:latin typeface="Arial" panose="020B0604020202020204" pitchFamily="34" charset="0"/>
              </a:rPr>
              <a:t>Riba</a:t>
            </a:r>
            <a:r>
              <a:rPr lang="en-US" sz="1200" b="0" i="0" u="none" strike="noStrike" dirty="0">
                <a:solidFill>
                  <a:srgbClr val="000000"/>
                </a:solidFill>
                <a:effectLst/>
                <a:latin typeface="Arial" panose="020B0604020202020204" pitchFamily="34" charset="0"/>
              </a:rPr>
              <a:t>, J., </a:t>
            </a:r>
            <a:r>
              <a:rPr lang="en-US" sz="1200" b="0" i="0" u="none" strike="noStrike" dirty="0" err="1">
                <a:solidFill>
                  <a:srgbClr val="000000"/>
                </a:solidFill>
                <a:effectLst/>
                <a:latin typeface="Arial" panose="020B0604020202020204" pitchFamily="34" charset="0"/>
              </a:rPr>
              <a:t>Ripollés</a:t>
            </a:r>
            <a:r>
              <a:rPr lang="en-US" sz="1200" b="0" i="0" u="none" strike="noStrike" dirty="0">
                <a:solidFill>
                  <a:srgbClr val="000000"/>
                </a:solidFill>
                <a:effectLst/>
                <a:latin typeface="Arial" panose="020B0604020202020204" pitchFamily="34" charset="0"/>
              </a:rPr>
              <a:t>, P., &amp; Rodriguez-</a:t>
            </a:r>
            <a:r>
              <a:rPr lang="en-US" sz="1200" b="0" i="0" u="none" strike="noStrike" dirty="0" err="1">
                <a:solidFill>
                  <a:srgbClr val="000000"/>
                </a:solidFill>
                <a:effectLst/>
                <a:latin typeface="Arial" panose="020B0604020202020204" pitchFamily="34" charset="0"/>
              </a:rPr>
              <a:t>Fornells</a:t>
            </a:r>
            <a:r>
              <a:rPr lang="en-US" sz="1200" b="0" i="0" u="none" strike="noStrike" dirty="0">
                <a:solidFill>
                  <a:srgbClr val="000000"/>
                </a:solidFill>
                <a:effectLst/>
                <a:latin typeface="Arial" panose="020B0604020202020204" pitchFamily="34" charset="0"/>
              </a:rPr>
              <a:t>, A. (2021). Dopamine modulations of reward-driven music memory consolidation. </a:t>
            </a:r>
            <a:r>
              <a:rPr lang="en-US" sz="1200" b="0" i="1" u="none" strike="noStrike" dirty="0">
                <a:solidFill>
                  <a:srgbClr val="000000"/>
                </a:solidFill>
                <a:effectLst/>
                <a:latin typeface="Arial" panose="020B0604020202020204" pitchFamily="34" charset="0"/>
              </a:rPr>
              <a:t>Annals of the New York Academy of Sciences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1502</a:t>
            </a:r>
            <a:r>
              <a:rPr lang="en-US" sz="1200" b="0" i="0" u="none" strike="noStrike" dirty="0">
                <a:solidFill>
                  <a:srgbClr val="000000"/>
                </a:solidFill>
                <a:effectLst/>
                <a:latin typeface="Arial" panose="020B0604020202020204" pitchFamily="34" charset="0"/>
              </a:rPr>
              <a:t>(1), 85–98.</a:t>
            </a:r>
            <a:r>
              <a:rPr lang="en-US" sz="1200" b="0" i="0" u="none" strike="noStrike" dirty="0">
                <a:solidFill>
                  <a:srgbClr val="000000"/>
                </a:solidFill>
                <a:effectLst/>
                <a:latin typeface="Arial" panose="020B0604020202020204" pitchFamily="34" charset="0"/>
                <a:hlinkClick r:id="rId31"/>
              </a:rPr>
              <a:t> </a:t>
            </a:r>
            <a:r>
              <a:rPr lang="en-US" sz="1200" b="0" i="0" u="sng" strike="noStrike" dirty="0">
                <a:solidFill>
                  <a:srgbClr val="1155CC"/>
                </a:solidFill>
                <a:effectLst/>
                <a:latin typeface="Arial" panose="020B0604020202020204" pitchFamily="34" charset="0"/>
                <a:hlinkClick r:id="rId31"/>
              </a:rPr>
              <a:t>https://doi.org/10.1111/nyas.14656</a:t>
            </a:r>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15" name="TextBox 114">
            <a:extLst>
              <a:ext uri="{FF2B5EF4-FFF2-40B4-BE49-F238E27FC236}">
                <a16:creationId xmlns:a16="http://schemas.microsoft.com/office/drawing/2014/main" id="{4C624415-FFB3-1A2F-49A1-C46A8C7895C6}"/>
              </a:ext>
            </a:extLst>
          </p:cNvPr>
          <p:cNvSpPr txBox="1"/>
          <p:nvPr/>
        </p:nvSpPr>
        <p:spPr>
          <a:xfrm>
            <a:off x="34324873" y="36259751"/>
            <a:ext cx="8852664" cy="2308324"/>
          </a:xfrm>
          <a:prstGeom prst="rect">
            <a:avLst/>
          </a:prstGeom>
          <a:noFill/>
        </p:spPr>
        <p:txBody>
          <a:bodyPr wrap="square">
            <a:spAutoFit/>
          </a:bodyPr>
          <a:lstStyle/>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We acknowledge support from NSF-GRFP awarded to NK and seed grant funding from Northeastern University’s Center for Cognitive and Brain Health awarded to PL, JYD, and LGD.</a:t>
            </a: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Listen to Bohlen-Pierce melodies at this OSF Repository:</a:t>
            </a: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          </a:t>
            </a:r>
            <a:r>
              <a:rPr lang="en-US" sz="1200" dirty="0">
                <a:solidFill>
                  <a:schemeClr val="tx1"/>
                </a:solidFill>
                <a:latin typeface="Arial" panose="020B0604020202020204" pitchFamily="34" charset="0"/>
                <a:ea typeface="Helvetica Neue"/>
                <a:cs typeface="Arial" panose="020B0604020202020204" pitchFamily="34" charset="0"/>
                <a:sym typeface="Helvetica Neue"/>
              </a:rPr>
              <a:t>kathios.n@northeastern.edu</a:t>
            </a: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          @</a:t>
            </a:r>
            <a:r>
              <a:rPr lang="en-US" sz="1200" dirty="0" err="1">
                <a:solidFill>
                  <a:schemeClr val="dk1"/>
                </a:solidFill>
                <a:latin typeface="Arial" panose="020B0604020202020204" pitchFamily="34" charset="0"/>
                <a:ea typeface="Helvetica Neue"/>
                <a:cs typeface="Arial" panose="020B0604020202020204" pitchFamily="34" charset="0"/>
                <a:sym typeface="Helvetica Neue"/>
              </a:rPr>
              <a:t>nickkathios</a:t>
            </a:r>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	</a:t>
            </a:r>
          </a:p>
        </p:txBody>
      </p:sp>
      <p:pic>
        <p:nvPicPr>
          <p:cNvPr id="116" name="Picture 16" descr="Open Science Framework (OSF) | OU Libraries">
            <a:extLst>
              <a:ext uri="{FF2B5EF4-FFF2-40B4-BE49-F238E27FC236}">
                <a16:creationId xmlns:a16="http://schemas.microsoft.com/office/drawing/2014/main" id="{F2952D7C-EE8D-38D2-D16D-7675B0B95CB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431901" y="36980365"/>
            <a:ext cx="2204996" cy="829567"/>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descr="A qr code on a white background&#10;&#10;Description automatically generated">
            <a:extLst>
              <a:ext uri="{FF2B5EF4-FFF2-40B4-BE49-F238E27FC236}">
                <a16:creationId xmlns:a16="http://schemas.microsoft.com/office/drawing/2014/main" id="{D548F812-358D-CD21-A927-C459FBEB77C9}"/>
              </a:ext>
            </a:extLst>
          </p:cNvPr>
          <p:cNvPicPr>
            <a:picLocks noChangeAspect="1"/>
          </p:cNvPicPr>
          <p:nvPr/>
        </p:nvPicPr>
        <p:blipFill>
          <a:blip r:embed="rId33"/>
          <a:stretch>
            <a:fillRect/>
          </a:stretch>
        </p:blipFill>
        <p:spPr>
          <a:xfrm>
            <a:off x="38233316" y="36971996"/>
            <a:ext cx="883834" cy="883834"/>
          </a:xfrm>
          <a:prstGeom prst="rect">
            <a:avLst/>
          </a:prstGeom>
        </p:spPr>
      </p:pic>
      <p:pic>
        <p:nvPicPr>
          <p:cNvPr id="119" name="Picture 118">
            <a:extLst>
              <a:ext uri="{FF2B5EF4-FFF2-40B4-BE49-F238E27FC236}">
                <a16:creationId xmlns:a16="http://schemas.microsoft.com/office/drawing/2014/main" id="{7EC687A6-740A-4EE7-B308-1C7743C9D65A}"/>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4271" b="96171" l="2614" r="96932"/>
                    </a14:imgEffect>
                  </a14:imgLayer>
                </a14:imgProps>
              </a:ext>
            </a:extLst>
          </a:blip>
          <a:stretch>
            <a:fillRect/>
          </a:stretch>
        </p:blipFill>
        <p:spPr>
          <a:xfrm>
            <a:off x="34419294" y="37703353"/>
            <a:ext cx="339051" cy="261609"/>
          </a:xfrm>
          <a:prstGeom prst="rect">
            <a:avLst/>
          </a:prstGeom>
        </p:spPr>
      </p:pic>
      <p:pic>
        <p:nvPicPr>
          <p:cNvPr id="120" name="Picture 20">
            <a:extLst>
              <a:ext uri="{FF2B5EF4-FFF2-40B4-BE49-F238E27FC236}">
                <a16:creationId xmlns:a16="http://schemas.microsoft.com/office/drawing/2014/main" id="{78E96BCB-D9E0-2C47-EB6E-4132FF86753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444683" y="38045959"/>
            <a:ext cx="342160" cy="281346"/>
          </a:xfrm>
          <a:prstGeom prst="rect">
            <a:avLst/>
          </a:prstGeom>
          <a:noFill/>
          <a:extLst>
            <a:ext uri="{909E8E84-426E-40DD-AFC4-6F175D3DCCD1}">
              <a14:hiddenFill xmlns:a14="http://schemas.microsoft.com/office/drawing/2010/main">
                <a:solidFill>
                  <a:srgbClr val="FFFFFF"/>
                </a:solidFill>
              </a14:hiddenFill>
            </a:ext>
          </a:extLst>
        </p:spPr>
      </p:pic>
      <p:sp>
        <p:nvSpPr>
          <p:cNvPr id="121" name="Google Shape;87;p1">
            <a:extLst>
              <a:ext uri="{FF2B5EF4-FFF2-40B4-BE49-F238E27FC236}">
                <a16:creationId xmlns:a16="http://schemas.microsoft.com/office/drawing/2014/main" id="{8A0C0AD9-D35A-7CD6-5890-16D55F614D3F}"/>
              </a:ext>
            </a:extLst>
          </p:cNvPr>
          <p:cNvSpPr/>
          <p:nvPr/>
        </p:nvSpPr>
        <p:spPr>
          <a:xfrm>
            <a:off x="7001236" y="30632239"/>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(8)</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22" name="Google Shape;87;p1">
            <a:extLst>
              <a:ext uri="{FF2B5EF4-FFF2-40B4-BE49-F238E27FC236}">
                <a16:creationId xmlns:a16="http://schemas.microsoft.com/office/drawing/2014/main" id="{C5477F76-7F86-A65B-C6F3-58DB0E119D48}"/>
              </a:ext>
            </a:extLst>
          </p:cNvPr>
          <p:cNvSpPr/>
          <p:nvPr/>
        </p:nvSpPr>
        <p:spPr>
          <a:xfrm>
            <a:off x="24581766" y="30282760"/>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(9)</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24" name="Google Shape;87;p1">
            <a:extLst>
              <a:ext uri="{FF2B5EF4-FFF2-40B4-BE49-F238E27FC236}">
                <a16:creationId xmlns:a16="http://schemas.microsoft.com/office/drawing/2014/main" id="{49EFD472-E4A8-71C9-460F-75AC0A14C722}"/>
              </a:ext>
            </a:extLst>
          </p:cNvPr>
          <p:cNvSpPr/>
          <p:nvPr/>
        </p:nvSpPr>
        <p:spPr>
          <a:xfrm>
            <a:off x="40687538" y="21311856"/>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(13)</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25" name="Google Shape;87;p1">
            <a:extLst>
              <a:ext uri="{FF2B5EF4-FFF2-40B4-BE49-F238E27FC236}">
                <a16:creationId xmlns:a16="http://schemas.microsoft.com/office/drawing/2014/main" id="{5DA456AD-A014-5FE9-08F6-27312A61C3B2}"/>
              </a:ext>
            </a:extLst>
          </p:cNvPr>
          <p:cNvSpPr/>
          <p:nvPr/>
        </p:nvSpPr>
        <p:spPr>
          <a:xfrm>
            <a:off x="41211675" y="29448145"/>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(9)</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8971</TotalTime>
  <Words>1640</Words>
  <Application>Microsoft Macintosh PowerPoint</Application>
  <PresentationFormat>Custom</PresentationFormat>
  <Paragraphs>203</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Calibri</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Psyche Loui</cp:lastModifiedBy>
  <cp:revision>121</cp:revision>
  <cp:lastPrinted>2022-04-18T15:59:33Z</cp:lastPrinted>
  <dcterms:created xsi:type="dcterms:W3CDTF">2021-02-08T14:55:12Z</dcterms:created>
  <dcterms:modified xsi:type="dcterms:W3CDTF">2023-09-04T13:36:11Z</dcterms:modified>
</cp:coreProperties>
</file>